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5199975" cy="359997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rgio Decherchi" initials="SD" lastIdx="4" clrIdx="0">
    <p:extLst>
      <p:ext uri="{19B8F6BF-5375-455C-9EA6-DF929625EA0E}">
        <p15:presenceInfo xmlns:p15="http://schemas.microsoft.com/office/powerpoint/2012/main" userId="S-1-5-21-48500248-3163442145-98865046-256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5555B"/>
    <a:srgbClr val="BD2A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7"/>
    <p:restoredTop sz="94689"/>
  </p:normalViewPr>
  <p:slideViewPr>
    <p:cSldViewPr snapToGrid="0" snapToObjects="1">
      <p:cViewPr varScale="1">
        <p:scale>
          <a:sx n="17" d="100"/>
          <a:sy n="17" d="100"/>
        </p:scale>
        <p:origin x="32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15T11:45:24.985" idx="1">
    <p:pos x="14534" y="9408"/>
    <p:text>Dovresti riuscire a riassumere con delle immagini questi concetti. Un poster non deve essere mai così discorsivo, così non lo leggerà nessuno. Le spiegazioni ad un poster si danno a voce, quindi non devi entrare troppo nel dettaglio nel poster.</p:text>
    <p:extLst>
      <p:ext uri="{C676402C-5697-4E1C-873F-D02D1690AC5C}">
        <p15:threadingInfo xmlns:p15="http://schemas.microsoft.com/office/powerpoint/2012/main" timeZoneBias="-120"/>
      </p:ext>
    </p:extLst>
  </p:cm>
  <p:cm authorId="1" dt="2019-10-15T11:46:45.008" idx="2">
    <p:pos x="14534" y="9544"/>
    <p:text>Lo scopo è dunque attirare l'attenzione. Metterei qualche colore in più!</p:text>
    <p:extLst>
      <p:ext uri="{C676402C-5697-4E1C-873F-D02D1690AC5C}">
        <p15:threadingInfo xmlns:p15="http://schemas.microsoft.com/office/powerpoint/2012/main" timeZoneBias="-120">
          <p15:parentCm authorId="1" idx="1"/>
        </p15:threadingInfo>
      </p:ext>
    </p:extLst>
  </p:cm>
  <p:cm authorId="1" dt="2019-10-15T11:52:59.860" idx="3">
    <p:pos x="14534" y="9680"/>
    <p:text>Usa anche un carattere più grande e appunto molto meno testo se non è illegibile</p:text>
    <p:extLst>
      <p:ext uri="{C676402C-5697-4E1C-873F-D02D1690AC5C}">
        <p15:threadingInfo xmlns:p15="http://schemas.microsoft.com/office/powerpoint/2012/main" timeZoneBias="-120">
          <p15:parentCm authorId="1" idx="1"/>
        </p15:threadingInfo>
      </p:ext>
    </p:extLst>
  </p:cm>
  <p:cm authorId="1" dt="2019-10-15T11:54:06.784" idx="4">
    <p:pos x="7545" y="17409"/>
    <p:text>Se possibile cambierei figure. Tutti i titoli e leggende sono troppo piccoli ed illegibili quando lo stampi</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889998" y="5891626"/>
            <a:ext cx="21419979" cy="12533242"/>
          </a:xfrm>
        </p:spPr>
        <p:txBody>
          <a:bodyPr anchor="b"/>
          <a:lstStyle>
            <a:lvl1pPr algn="ctr">
              <a:defRPr sz="16535"/>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3149997" y="18908198"/>
            <a:ext cx="18899981" cy="8691601"/>
          </a:xfrm>
        </p:spPr>
        <p:txBody>
          <a:bodyPr/>
          <a:lstStyle>
            <a:lvl1pPr marL="0" indent="0" algn="ctr">
              <a:buNone/>
              <a:defRPr sz="6614"/>
            </a:lvl1pPr>
            <a:lvl2pPr marL="1259997" indent="0" algn="ctr">
              <a:buNone/>
              <a:defRPr sz="5512"/>
            </a:lvl2pPr>
            <a:lvl3pPr marL="2519995" indent="0" algn="ctr">
              <a:buNone/>
              <a:defRPr sz="4961"/>
            </a:lvl3pPr>
            <a:lvl4pPr marL="3779992" indent="0" algn="ctr">
              <a:buNone/>
              <a:defRPr sz="4409"/>
            </a:lvl4pPr>
            <a:lvl5pPr marL="5039990" indent="0" algn="ctr">
              <a:buNone/>
              <a:defRPr sz="4409"/>
            </a:lvl5pPr>
            <a:lvl6pPr marL="6299987" indent="0" algn="ctr">
              <a:buNone/>
              <a:defRPr sz="4409"/>
            </a:lvl6pPr>
            <a:lvl7pPr marL="7559985" indent="0" algn="ctr">
              <a:buNone/>
              <a:defRPr sz="4409"/>
            </a:lvl7pPr>
            <a:lvl8pPr marL="8819982" indent="0" algn="ctr">
              <a:buNone/>
              <a:defRPr sz="4409"/>
            </a:lvl8pPr>
            <a:lvl9pPr marL="10079980" indent="0" algn="ctr">
              <a:buNone/>
              <a:defRPr sz="4409"/>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E888D0A2-5B03-9241-B28D-56BA55BC217B}" type="datetimeFigureOut">
              <a:rPr lang="it-IT" smtClean="0"/>
              <a:t>15/10/19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2144017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88D0A2-5B03-9241-B28D-56BA55BC217B}" type="datetimeFigureOut">
              <a:rPr lang="it-IT" smtClean="0"/>
              <a:t>15/10/19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358984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033733" y="1916653"/>
            <a:ext cx="5433745" cy="30508114"/>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732500" y="1916653"/>
            <a:ext cx="15986234" cy="3050811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88D0A2-5B03-9241-B28D-56BA55BC217B}" type="datetimeFigureOut">
              <a:rPr lang="it-IT" smtClean="0"/>
              <a:t>15/10/19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2810987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888D0A2-5B03-9241-B28D-56BA55BC217B}" type="datetimeFigureOut">
              <a:rPr lang="it-IT" smtClean="0"/>
              <a:t>15/10/19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2280545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719375" y="8974945"/>
            <a:ext cx="21734978" cy="14974888"/>
          </a:xfrm>
        </p:spPr>
        <p:txBody>
          <a:bodyPr anchor="b"/>
          <a:lstStyle>
            <a:lvl1pPr>
              <a:defRPr sz="16535"/>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719375" y="24091502"/>
            <a:ext cx="21734978" cy="7874940"/>
          </a:xfrm>
        </p:spPr>
        <p:txBody>
          <a:bodyPr/>
          <a:lstStyle>
            <a:lvl1pPr marL="0" indent="0">
              <a:buNone/>
              <a:defRPr sz="6614">
                <a:solidFill>
                  <a:schemeClr val="tx1"/>
                </a:solidFill>
              </a:defRPr>
            </a:lvl1pPr>
            <a:lvl2pPr marL="1259997" indent="0">
              <a:buNone/>
              <a:defRPr sz="5512">
                <a:solidFill>
                  <a:schemeClr val="tx1">
                    <a:tint val="75000"/>
                  </a:schemeClr>
                </a:solidFill>
              </a:defRPr>
            </a:lvl2pPr>
            <a:lvl3pPr marL="2519995" indent="0">
              <a:buNone/>
              <a:defRPr sz="4961">
                <a:solidFill>
                  <a:schemeClr val="tx1">
                    <a:tint val="75000"/>
                  </a:schemeClr>
                </a:solidFill>
              </a:defRPr>
            </a:lvl3pPr>
            <a:lvl4pPr marL="3779992" indent="0">
              <a:buNone/>
              <a:defRPr sz="4409">
                <a:solidFill>
                  <a:schemeClr val="tx1">
                    <a:tint val="75000"/>
                  </a:schemeClr>
                </a:solidFill>
              </a:defRPr>
            </a:lvl4pPr>
            <a:lvl5pPr marL="5039990" indent="0">
              <a:buNone/>
              <a:defRPr sz="4409">
                <a:solidFill>
                  <a:schemeClr val="tx1">
                    <a:tint val="75000"/>
                  </a:schemeClr>
                </a:solidFill>
              </a:defRPr>
            </a:lvl5pPr>
            <a:lvl6pPr marL="6299987" indent="0">
              <a:buNone/>
              <a:defRPr sz="4409">
                <a:solidFill>
                  <a:schemeClr val="tx1">
                    <a:tint val="75000"/>
                  </a:schemeClr>
                </a:solidFill>
              </a:defRPr>
            </a:lvl6pPr>
            <a:lvl7pPr marL="7559985" indent="0">
              <a:buNone/>
              <a:defRPr sz="4409">
                <a:solidFill>
                  <a:schemeClr val="tx1">
                    <a:tint val="75000"/>
                  </a:schemeClr>
                </a:solidFill>
              </a:defRPr>
            </a:lvl7pPr>
            <a:lvl8pPr marL="8819982" indent="0">
              <a:buNone/>
              <a:defRPr sz="4409">
                <a:solidFill>
                  <a:schemeClr val="tx1">
                    <a:tint val="75000"/>
                  </a:schemeClr>
                </a:solidFill>
              </a:defRPr>
            </a:lvl8pPr>
            <a:lvl9pPr marL="10079980" indent="0">
              <a:buNone/>
              <a:defRPr sz="4409">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E888D0A2-5B03-9241-B28D-56BA55BC217B}" type="datetimeFigureOut">
              <a:rPr lang="it-IT" smtClean="0"/>
              <a:t>15/10/19</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1943352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732498" y="9583264"/>
            <a:ext cx="10709989" cy="2284150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12757488" y="9583264"/>
            <a:ext cx="10709989" cy="2284150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888D0A2-5B03-9241-B28D-56BA55BC217B}" type="datetimeFigureOut">
              <a:rPr lang="it-IT" smtClean="0"/>
              <a:t>15/10/19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414255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735781" y="1916661"/>
            <a:ext cx="21734978" cy="6958285"/>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735783" y="8824938"/>
            <a:ext cx="10660769" cy="4324966"/>
          </a:xfrm>
        </p:spPr>
        <p:txBody>
          <a:bodyPr anchor="b"/>
          <a:lstStyle>
            <a:lvl1pPr marL="0" indent="0">
              <a:buNone/>
              <a:defRPr sz="6614" b="1"/>
            </a:lvl1pPr>
            <a:lvl2pPr marL="1259997" indent="0">
              <a:buNone/>
              <a:defRPr sz="5512" b="1"/>
            </a:lvl2pPr>
            <a:lvl3pPr marL="2519995" indent="0">
              <a:buNone/>
              <a:defRPr sz="4961" b="1"/>
            </a:lvl3pPr>
            <a:lvl4pPr marL="3779992" indent="0">
              <a:buNone/>
              <a:defRPr sz="4409" b="1"/>
            </a:lvl4pPr>
            <a:lvl5pPr marL="5039990" indent="0">
              <a:buNone/>
              <a:defRPr sz="4409" b="1"/>
            </a:lvl5pPr>
            <a:lvl6pPr marL="6299987" indent="0">
              <a:buNone/>
              <a:defRPr sz="4409" b="1"/>
            </a:lvl6pPr>
            <a:lvl7pPr marL="7559985" indent="0">
              <a:buNone/>
              <a:defRPr sz="4409" b="1"/>
            </a:lvl7pPr>
            <a:lvl8pPr marL="8819982" indent="0">
              <a:buNone/>
              <a:defRPr sz="4409" b="1"/>
            </a:lvl8pPr>
            <a:lvl9pPr marL="10079980" indent="0">
              <a:buNone/>
              <a:defRPr sz="4409" b="1"/>
            </a:lvl9pPr>
          </a:lstStyle>
          <a:p>
            <a:pPr lvl="0"/>
            <a:r>
              <a:rPr lang="it-IT"/>
              <a:t>Fare clic per modificare gli stili del testo dello schema</a:t>
            </a:r>
          </a:p>
        </p:txBody>
      </p:sp>
      <p:sp>
        <p:nvSpPr>
          <p:cNvPr id="4" name="Content Placeholder 3"/>
          <p:cNvSpPr>
            <a:spLocks noGrp="1"/>
          </p:cNvSpPr>
          <p:nvPr>
            <p:ph sz="half" idx="2"/>
          </p:nvPr>
        </p:nvSpPr>
        <p:spPr>
          <a:xfrm>
            <a:off x="1735783" y="13149904"/>
            <a:ext cx="10660769" cy="1934152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12757489" y="8824938"/>
            <a:ext cx="10713272" cy="4324966"/>
          </a:xfrm>
        </p:spPr>
        <p:txBody>
          <a:bodyPr anchor="b"/>
          <a:lstStyle>
            <a:lvl1pPr marL="0" indent="0">
              <a:buNone/>
              <a:defRPr sz="6614" b="1"/>
            </a:lvl1pPr>
            <a:lvl2pPr marL="1259997" indent="0">
              <a:buNone/>
              <a:defRPr sz="5512" b="1"/>
            </a:lvl2pPr>
            <a:lvl3pPr marL="2519995" indent="0">
              <a:buNone/>
              <a:defRPr sz="4961" b="1"/>
            </a:lvl3pPr>
            <a:lvl4pPr marL="3779992" indent="0">
              <a:buNone/>
              <a:defRPr sz="4409" b="1"/>
            </a:lvl4pPr>
            <a:lvl5pPr marL="5039990" indent="0">
              <a:buNone/>
              <a:defRPr sz="4409" b="1"/>
            </a:lvl5pPr>
            <a:lvl6pPr marL="6299987" indent="0">
              <a:buNone/>
              <a:defRPr sz="4409" b="1"/>
            </a:lvl6pPr>
            <a:lvl7pPr marL="7559985" indent="0">
              <a:buNone/>
              <a:defRPr sz="4409" b="1"/>
            </a:lvl7pPr>
            <a:lvl8pPr marL="8819982" indent="0">
              <a:buNone/>
              <a:defRPr sz="4409" b="1"/>
            </a:lvl8pPr>
            <a:lvl9pPr marL="10079980" indent="0">
              <a:buNone/>
              <a:defRPr sz="4409" b="1"/>
            </a:lvl9pPr>
          </a:lstStyle>
          <a:p>
            <a:pPr lvl="0"/>
            <a:r>
              <a:rPr lang="it-IT"/>
              <a:t>Fare clic per modificare gli stili del testo dello schema</a:t>
            </a:r>
          </a:p>
        </p:txBody>
      </p:sp>
      <p:sp>
        <p:nvSpPr>
          <p:cNvPr id="6" name="Content Placeholder 5"/>
          <p:cNvSpPr>
            <a:spLocks noGrp="1"/>
          </p:cNvSpPr>
          <p:nvPr>
            <p:ph sz="quarter" idx="4"/>
          </p:nvPr>
        </p:nvSpPr>
        <p:spPr>
          <a:xfrm>
            <a:off x="12757489" y="13149904"/>
            <a:ext cx="10713272" cy="1934152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E888D0A2-5B03-9241-B28D-56BA55BC217B}" type="datetimeFigureOut">
              <a:rPr lang="it-IT" smtClean="0"/>
              <a:t>15/10/19</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1264920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E888D0A2-5B03-9241-B28D-56BA55BC217B}" type="datetimeFigureOut">
              <a:rPr lang="it-IT" smtClean="0"/>
              <a:t>15/10/19</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2253690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88D0A2-5B03-9241-B28D-56BA55BC217B}" type="datetimeFigureOut">
              <a:rPr lang="it-IT" smtClean="0"/>
              <a:t>15/10/19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2576022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735780" y="2399982"/>
            <a:ext cx="8127648" cy="8399939"/>
          </a:xfrm>
        </p:spPr>
        <p:txBody>
          <a:bodyPr anchor="b"/>
          <a:lstStyle>
            <a:lvl1pPr>
              <a:defRPr sz="8819"/>
            </a:lvl1pPr>
          </a:lstStyle>
          <a:p>
            <a:r>
              <a:rPr lang="it-IT"/>
              <a:t>Fare clic per modificare lo stile del titolo dello schema</a:t>
            </a:r>
            <a:endParaRPr lang="en-US" dirty="0"/>
          </a:p>
        </p:txBody>
      </p:sp>
      <p:sp>
        <p:nvSpPr>
          <p:cNvPr id="3" name="Content Placeholder 2"/>
          <p:cNvSpPr>
            <a:spLocks noGrp="1"/>
          </p:cNvSpPr>
          <p:nvPr>
            <p:ph idx="1"/>
          </p:nvPr>
        </p:nvSpPr>
        <p:spPr>
          <a:xfrm>
            <a:off x="10713272" y="5183304"/>
            <a:ext cx="12757487" cy="25583147"/>
          </a:xfrm>
        </p:spPr>
        <p:txBody>
          <a:bodyPr/>
          <a:lstStyle>
            <a:lvl1pPr>
              <a:defRPr sz="8819"/>
            </a:lvl1pPr>
            <a:lvl2pPr>
              <a:defRPr sz="7717"/>
            </a:lvl2pPr>
            <a:lvl3pPr>
              <a:defRPr sz="6614"/>
            </a:lvl3pPr>
            <a:lvl4pPr>
              <a:defRPr sz="5512"/>
            </a:lvl4pPr>
            <a:lvl5pPr>
              <a:defRPr sz="5512"/>
            </a:lvl5pPr>
            <a:lvl6pPr>
              <a:defRPr sz="5512"/>
            </a:lvl6pPr>
            <a:lvl7pPr>
              <a:defRPr sz="5512"/>
            </a:lvl7pPr>
            <a:lvl8pPr>
              <a:defRPr sz="5512"/>
            </a:lvl8pPr>
            <a:lvl9pPr>
              <a:defRPr sz="5512"/>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735780" y="10799922"/>
            <a:ext cx="8127648" cy="20008190"/>
          </a:xfrm>
        </p:spPr>
        <p:txBody>
          <a:bodyPr/>
          <a:lstStyle>
            <a:lvl1pPr marL="0" indent="0">
              <a:buNone/>
              <a:defRPr sz="4409"/>
            </a:lvl1pPr>
            <a:lvl2pPr marL="1259997" indent="0">
              <a:buNone/>
              <a:defRPr sz="3858"/>
            </a:lvl2pPr>
            <a:lvl3pPr marL="2519995" indent="0">
              <a:buNone/>
              <a:defRPr sz="3307"/>
            </a:lvl3pPr>
            <a:lvl4pPr marL="3779992" indent="0">
              <a:buNone/>
              <a:defRPr sz="2756"/>
            </a:lvl4pPr>
            <a:lvl5pPr marL="5039990" indent="0">
              <a:buNone/>
              <a:defRPr sz="2756"/>
            </a:lvl5pPr>
            <a:lvl6pPr marL="6299987" indent="0">
              <a:buNone/>
              <a:defRPr sz="2756"/>
            </a:lvl6pPr>
            <a:lvl7pPr marL="7559985" indent="0">
              <a:buNone/>
              <a:defRPr sz="2756"/>
            </a:lvl7pPr>
            <a:lvl8pPr marL="8819982" indent="0">
              <a:buNone/>
              <a:defRPr sz="2756"/>
            </a:lvl8pPr>
            <a:lvl9pPr marL="10079980" indent="0">
              <a:buNone/>
              <a:defRPr sz="2756"/>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888D0A2-5B03-9241-B28D-56BA55BC217B}" type="datetimeFigureOut">
              <a:rPr lang="it-IT" smtClean="0"/>
              <a:t>15/10/19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2918963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735780" y="2399982"/>
            <a:ext cx="8127648" cy="8399939"/>
          </a:xfrm>
        </p:spPr>
        <p:txBody>
          <a:bodyPr anchor="b"/>
          <a:lstStyle>
            <a:lvl1pPr>
              <a:defRPr sz="8819"/>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713272" y="5183304"/>
            <a:ext cx="12757487" cy="25583147"/>
          </a:xfrm>
        </p:spPr>
        <p:txBody>
          <a:bodyPr anchor="t"/>
          <a:lstStyle>
            <a:lvl1pPr marL="0" indent="0">
              <a:buNone/>
              <a:defRPr sz="8819"/>
            </a:lvl1pPr>
            <a:lvl2pPr marL="1259997" indent="0">
              <a:buNone/>
              <a:defRPr sz="7717"/>
            </a:lvl2pPr>
            <a:lvl3pPr marL="2519995" indent="0">
              <a:buNone/>
              <a:defRPr sz="6614"/>
            </a:lvl3pPr>
            <a:lvl4pPr marL="3779992" indent="0">
              <a:buNone/>
              <a:defRPr sz="5512"/>
            </a:lvl4pPr>
            <a:lvl5pPr marL="5039990" indent="0">
              <a:buNone/>
              <a:defRPr sz="5512"/>
            </a:lvl5pPr>
            <a:lvl6pPr marL="6299987" indent="0">
              <a:buNone/>
              <a:defRPr sz="5512"/>
            </a:lvl6pPr>
            <a:lvl7pPr marL="7559985" indent="0">
              <a:buNone/>
              <a:defRPr sz="5512"/>
            </a:lvl7pPr>
            <a:lvl8pPr marL="8819982" indent="0">
              <a:buNone/>
              <a:defRPr sz="5512"/>
            </a:lvl8pPr>
            <a:lvl9pPr marL="10079980" indent="0">
              <a:buNone/>
              <a:defRPr sz="5512"/>
            </a:lvl9pPr>
          </a:lstStyle>
          <a:p>
            <a:r>
              <a:rPr lang="it-IT"/>
              <a:t>Fare clic sull'icona per inserire un'immagine</a:t>
            </a:r>
            <a:endParaRPr lang="en-US" dirty="0"/>
          </a:p>
        </p:txBody>
      </p:sp>
      <p:sp>
        <p:nvSpPr>
          <p:cNvPr id="4" name="Text Placeholder 3"/>
          <p:cNvSpPr>
            <a:spLocks noGrp="1"/>
          </p:cNvSpPr>
          <p:nvPr>
            <p:ph type="body" sz="half" idx="2"/>
          </p:nvPr>
        </p:nvSpPr>
        <p:spPr>
          <a:xfrm>
            <a:off x="1735780" y="10799922"/>
            <a:ext cx="8127648" cy="20008190"/>
          </a:xfrm>
        </p:spPr>
        <p:txBody>
          <a:bodyPr/>
          <a:lstStyle>
            <a:lvl1pPr marL="0" indent="0">
              <a:buNone/>
              <a:defRPr sz="4409"/>
            </a:lvl1pPr>
            <a:lvl2pPr marL="1259997" indent="0">
              <a:buNone/>
              <a:defRPr sz="3858"/>
            </a:lvl2pPr>
            <a:lvl3pPr marL="2519995" indent="0">
              <a:buNone/>
              <a:defRPr sz="3307"/>
            </a:lvl3pPr>
            <a:lvl4pPr marL="3779992" indent="0">
              <a:buNone/>
              <a:defRPr sz="2756"/>
            </a:lvl4pPr>
            <a:lvl5pPr marL="5039990" indent="0">
              <a:buNone/>
              <a:defRPr sz="2756"/>
            </a:lvl5pPr>
            <a:lvl6pPr marL="6299987" indent="0">
              <a:buNone/>
              <a:defRPr sz="2756"/>
            </a:lvl6pPr>
            <a:lvl7pPr marL="7559985" indent="0">
              <a:buNone/>
              <a:defRPr sz="2756"/>
            </a:lvl7pPr>
            <a:lvl8pPr marL="8819982" indent="0">
              <a:buNone/>
              <a:defRPr sz="2756"/>
            </a:lvl8pPr>
            <a:lvl9pPr marL="10079980" indent="0">
              <a:buNone/>
              <a:defRPr sz="2756"/>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E888D0A2-5B03-9241-B28D-56BA55BC217B}" type="datetimeFigureOut">
              <a:rPr lang="it-IT" smtClean="0"/>
              <a:t>15/10/19</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B68894A-9FA5-ED47-87F2-610D3E6E1C67}" type="slidenum">
              <a:rPr lang="it-IT" smtClean="0"/>
              <a:t>‹N›</a:t>
            </a:fld>
            <a:endParaRPr lang="it-IT"/>
          </a:p>
        </p:txBody>
      </p:sp>
    </p:spTree>
    <p:extLst>
      <p:ext uri="{BB962C8B-B14F-4D97-AF65-F5344CB8AC3E}">
        <p14:creationId xmlns:p14="http://schemas.microsoft.com/office/powerpoint/2010/main" val="1533075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32499" y="1916661"/>
            <a:ext cx="21734978" cy="6958285"/>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732499" y="9583264"/>
            <a:ext cx="21734978" cy="2284150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732498" y="33366432"/>
            <a:ext cx="5669994" cy="1916653"/>
          </a:xfrm>
          <a:prstGeom prst="rect">
            <a:avLst/>
          </a:prstGeom>
        </p:spPr>
        <p:txBody>
          <a:bodyPr vert="horz" lIns="91440" tIns="45720" rIns="91440" bIns="45720" rtlCol="0" anchor="ctr"/>
          <a:lstStyle>
            <a:lvl1pPr algn="l">
              <a:defRPr sz="3307">
                <a:solidFill>
                  <a:schemeClr val="tx1">
                    <a:tint val="75000"/>
                  </a:schemeClr>
                </a:solidFill>
              </a:defRPr>
            </a:lvl1pPr>
          </a:lstStyle>
          <a:p>
            <a:fld id="{E888D0A2-5B03-9241-B28D-56BA55BC217B}" type="datetimeFigureOut">
              <a:rPr lang="it-IT" smtClean="0"/>
              <a:t>15/10/19</a:t>
            </a:fld>
            <a:endParaRPr lang="it-IT"/>
          </a:p>
        </p:txBody>
      </p:sp>
      <p:sp>
        <p:nvSpPr>
          <p:cNvPr id="5" name="Footer Placeholder 4"/>
          <p:cNvSpPr>
            <a:spLocks noGrp="1"/>
          </p:cNvSpPr>
          <p:nvPr>
            <p:ph type="ftr" sz="quarter" idx="3"/>
          </p:nvPr>
        </p:nvSpPr>
        <p:spPr>
          <a:xfrm>
            <a:off x="8347492" y="33366432"/>
            <a:ext cx="8504992" cy="1916653"/>
          </a:xfrm>
          <a:prstGeom prst="rect">
            <a:avLst/>
          </a:prstGeom>
        </p:spPr>
        <p:txBody>
          <a:bodyPr vert="horz" lIns="91440" tIns="45720" rIns="91440" bIns="45720" rtlCol="0" anchor="ctr"/>
          <a:lstStyle>
            <a:lvl1pPr algn="ctr">
              <a:defRPr sz="3307">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7797483" y="33366432"/>
            <a:ext cx="5669994" cy="1916653"/>
          </a:xfrm>
          <a:prstGeom prst="rect">
            <a:avLst/>
          </a:prstGeom>
        </p:spPr>
        <p:txBody>
          <a:bodyPr vert="horz" lIns="91440" tIns="45720" rIns="91440" bIns="45720" rtlCol="0" anchor="ctr"/>
          <a:lstStyle>
            <a:lvl1pPr algn="r">
              <a:defRPr sz="3307">
                <a:solidFill>
                  <a:schemeClr val="tx1">
                    <a:tint val="75000"/>
                  </a:schemeClr>
                </a:solidFill>
              </a:defRPr>
            </a:lvl1pPr>
          </a:lstStyle>
          <a:p>
            <a:fld id="{3B68894A-9FA5-ED47-87F2-610D3E6E1C67}" type="slidenum">
              <a:rPr lang="it-IT" smtClean="0"/>
              <a:t>‹N›</a:t>
            </a:fld>
            <a:endParaRPr lang="it-IT"/>
          </a:p>
        </p:txBody>
      </p:sp>
    </p:spTree>
    <p:extLst>
      <p:ext uri="{BB962C8B-B14F-4D97-AF65-F5344CB8AC3E}">
        <p14:creationId xmlns:p14="http://schemas.microsoft.com/office/powerpoint/2010/main" val="262400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519995" rtl="0" eaLnBrk="1" latinLnBrk="0" hangingPunct="1">
        <a:lnSpc>
          <a:spcPct val="90000"/>
        </a:lnSpc>
        <a:spcBef>
          <a:spcPct val="0"/>
        </a:spcBef>
        <a:buNone/>
        <a:defRPr sz="12126" kern="1200">
          <a:solidFill>
            <a:schemeClr val="tx1"/>
          </a:solidFill>
          <a:latin typeface="+mj-lt"/>
          <a:ea typeface="+mj-ea"/>
          <a:cs typeface="+mj-cs"/>
        </a:defRPr>
      </a:lvl1pPr>
    </p:titleStyle>
    <p:bodyStyle>
      <a:lvl1pPr marL="629999" indent="-629999" algn="l" defTabSz="2519995" rtl="0" eaLnBrk="1" latinLnBrk="0" hangingPunct="1">
        <a:lnSpc>
          <a:spcPct val="90000"/>
        </a:lnSpc>
        <a:spcBef>
          <a:spcPts val="2756"/>
        </a:spcBef>
        <a:buFont typeface="Arial" panose="020B0604020202020204" pitchFamily="34" charset="0"/>
        <a:buChar char="•"/>
        <a:defRPr sz="7717" kern="1200">
          <a:solidFill>
            <a:schemeClr val="tx1"/>
          </a:solidFill>
          <a:latin typeface="+mn-lt"/>
          <a:ea typeface="+mn-ea"/>
          <a:cs typeface="+mn-cs"/>
        </a:defRPr>
      </a:lvl1pPr>
      <a:lvl2pPr marL="1889996" indent="-629999" algn="l" defTabSz="2519995" rtl="0" eaLnBrk="1" latinLnBrk="0" hangingPunct="1">
        <a:lnSpc>
          <a:spcPct val="90000"/>
        </a:lnSpc>
        <a:spcBef>
          <a:spcPts val="1378"/>
        </a:spcBef>
        <a:buFont typeface="Arial" panose="020B0604020202020204" pitchFamily="34" charset="0"/>
        <a:buChar char="•"/>
        <a:defRPr sz="6614" kern="1200">
          <a:solidFill>
            <a:schemeClr val="tx1"/>
          </a:solidFill>
          <a:latin typeface="+mn-lt"/>
          <a:ea typeface="+mn-ea"/>
          <a:cs typeface="+mn-cs"/>
        </a:defRPr>
      </a:lvl2pPr>
      <a:lvl3pPr marL="3149994" indent="-629999" algn="l" defTabSz="2519995" rtl="0" eaLnBrk="1" latinLnBrk="0" hangingPunct="1">
        <a:lnSpc>
          <a:spcPct val="90000"/>
        </a:lnSpc>
        <a:spcBef>
          <a:spcPts val="1378"/>
        </a:spcBef>
        <a:buFont typeface="Arial" panose="020B0604020202020204" pitchFamily="34" charset="0"/>
        <a:buChar char="•"/>
        <a:defRPr sz="5512" kern="1200">
          <a:solidFill>
            <a:schemeClr val="tx1"/>
          </a:solidFill>
          <a:latin typeface="+mn-lt"/>
          <a:ea typeface="+mn-ea"/>
          <a:cs typeface="+mn-cs"/>
        </a:defRPr>
      </a:lvl3pPr>
      <a:lvl4pPr marL="4409991"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4pPr>
      <a:lvl5pPr marL="5669989"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5pPr>
      <a:lvl6pPr marL="6929986"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6pPr>
      <a:lvl7pPr marL="8189984"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7pPr>
      <a:lvl8pPr marL="9449981"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8pPr>
      <a:lvl9pPr marL="10709979"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9pPr>
    </p:bodyStyle>
    <p:otherStyle>
      <a:defPPr>
        <a:defRPr lang="en-US"/>
      </a:defPPr>
      <a:lvl1pPr marL="0" algn="l" defTabSz="2519995" rtl="0" eaLnBrk="1" latinLnBrk="0" hangingPunct="1">
        <a:defRPr sz="4961" kern="1200">
          <a:solidFill>
            <a:schemeClr val="tx1"/>
          </a:solidFill>
          <a:latin typeface="+mn-lt"/>
          <a:ea typeface="+mn-ea"/>
          <a:cs typeface="+mn-cs"/>
        </a:defRPr>
      </a:lvl1pPr>
      <a:lvl2pPr marL="1259997" algn="l" defTabSz="2519995" rtl="0" eaLnBrk="1" latinLnBrk="0" hangingPunct="1">
        <a:defRPr sz="4961" kern="1200">
          <a:solidFill>
            <a:schemeClr val="tx1"/>
          </a:solidFill>
          <a:latin typeface="+mn-lt"/>
          <a:ea typeface="+mn-ea"/>
          <a:cs typeface="+mn-cs"/>
        </a:defRPr>
      </a:lvl2pPr>
      <a:lvl3pPr marL="2519995" algn="l" defTabSz="2519995" rtl="0" eaLnBrk="1" latinLnBrk="0" hangingPunct="1">
        <a:defRPr sz="4961" kern="1200">
          <a:solidFill>
            <a:schemeClr val="tx1"/>
          </a:solidFill>
          <a:latin typeface="+mn-lt"/>
          <a:ea typeface="+mn-ea"/>
          <a:cs typeface="+mn-cs"/>
        </a:defRPr>
      </a:lvl3pPr>
      <a:lvl4pPr marL="3779992" algn="l" defTabSz="2519995" rtl="0" eaLnBrk="1" latinLnBrk="0" hangingPunct="1">
        <a:defRPr sz="4961" kern="1200">
          <a:solidFill>
            <a:schemeClr val="tx1"/>
          </a:solidFill>
          <a:latin typeface="+mn-lt"/>
          <a:ea typeface="+mn-ea"/>
          <a:cs typeface="+mn-cs"/>
        </a:defRPr>
      </a:lvl4pPr>
      <a:lvl5pPr marL="5039990" algn="l" defTabSz="2519995" rtl="0" eaLnBrk="1" latinLnBrk="0" hangingPunct="1">
        <a:defRPr sz="4961" kern="1200">
          <a:solidFill>
            <a:schemeClr val="tx1"/>
          </a:solidFill>
          <a:latin typeface="+mn-lt"/>
          <a:ea typeface="+mn-ea"/>
          <a:cs typeface="+mn-cs"/>
        </a:defRPr>
      </a:lvl5pPr>
      <a:lvl6pPr marL="6299987" algn="l" defTabSz="2519995" rtl="0" eaLnBrk="1" latinLnBrk="0" hangingPunct="1">
        <a:defRPr sz="4961" kern="1200">
          <a:solidFill>
            <a:schemeClr val="tx1"/>
          </a:solidFill>
          <a:latin typeface="+mn-lt"/>
          <a:ea typeface="+mn-ea"/>
          <a:cs typeface="+mn-cs"/>
        </a:defRPr>
      </a:lvl6pPr>
      <a:lvl7pPr marL="7559985" algn="l" defTabSz="2519995" rtl="0" eaLnBrk="1" latinLnBrk="0" hangingPunct="1">
        <a:defRPr sz="4961" kern="1200">
          <a:solidFill>
            <a:schemeClr val="tx1"/>
          </a:solidFill>
          <a:latin typeface="+mn-lt"/>
          <a:ea typeface="+mn-ea"/>
          <a:cs typeface="+mn-cs"/>
        </a:defRPr>
      </a:lvl7pPr>
      <a:lvl8pPr marL="8819982" algn="l" defTabSz="2519995" rtl="0" eaLnBrk="1" latinLnBrk="0" hangingPunct="1">
        <a:defRPr sz="4961" kern="1200">
          <a:solidFill>
            <a:schemeClr val="tx1"/>
          </a:solidFill>
          <a:latin typeface="+mn-lt"/>
          <a:ea typeface="+mn-ea"/>
          <a:cs typeface="+mn-cs"/>
        </a:defRPr>
      </a:lvl8pPr>
      <a:lvl9pPr marL="10079980" algn="l" defTabSz="2519995" rtl="0" eaLnBrk="1" latinLnBrk="0" hangingPunct="1">
        <a:defRPr sz="49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comments" Target="../comments/comment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Rettangolo con angoli arrotondati 3">
            <a:extLst>
              <a:ext uri="{FF2B5EF4-FFF2-40B4-BE49-F238E27FC236}">
                <a16:creationId xmlns:a16="http://schemas.microsoft.com/office/drawing/2014/main" id="{9C0C17EE-4050-9F4D-BA2A-F775D6039577}"/>
              </a:ext>
            </a:extLst>
          </p:cNvPr>
          <p:cNvSpPr/>
          <p:nvPr/>
        </p:nvSpPr>
        <p:spPr>
          <a:xfrm>
            <a:off x="598487" y="609600"/>
            <a:ext cx="24003000" cy="5105400"/>
          </a:xfrm>
          <a:prstGeom prst="roundRect">
            <a:avLst/>
          </a:prstGeom>
          <a:solidFill>
            <a:schemeClr val="bg1"/>
          </a:solidFill>
          <a:ln w="203200">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17200" lvl="1" algn="r"/>
            <a:endParaRPr lang="it-IT" dirty="0">
              <a:solidFill>
                <a:schemeClr val="tx1"/>
              </a:solidFill>
            </a:endParaRPr>
          </a:p>
        </p:txBody>
      </p:sp>
      <p:pic>
        <p:nvPicPr>
          <p:cNvPr id="7" name="Immagine 6" descr="Immagine che contiene disegnando&#10;&#10;Descrizione generata automaticamente">
            <a:extLst>
              <a:ext uri="{FF2B5EF4-FFF2-40B4-BE49-F238E27FC236}">
                <a16:creationId xmlns:a16="http://schemas.microsoft.com/office/drawing/2014/main" id="{EB84A63B-6F20-0C42-8966-3AC0C6785D0D}"/>
              </a:ext>
            </a:extLst>
          </p:cNvPr>
          <p:cNvPicPr>
            <a:picLocks noChangeAspect="1"/>
          </p:cNvPicPr>
          <p:nvPr/>
        </p:nvPicPr>
        <p:blipFill rotWithShape="1">
          <a:blip r:embed="rId2"/>
          <a:srcRect l="10346" r="9209" b="6857"/>
          <a:stretch/>
        </p:blipFill>
        <p:spPr>
          <a:xfrm>
            <a:off x="1041464" y="949332"/>
            <a:ext cx="4166640" cy="4305189"/>
          </a:xfrm>
          <a:prstGeom prst="rect">
            <a:avLst/>
          </a:prstGeom>
        </p:spPr>
      </p:pic>
      <p:pic>
        <p:nvPicPr>
          <p:cNvPr id="9" name="Immagine 8" descr="Immagine che contiene disegnando&#10;&#10;Descrizione generata automaticamente">
            <a:extLst>
              <a:ext uri="{FF2B5EF4-FFF2-40B4-BE49-F238E27FC236}">
                <a16:creationId xmlns:a16="http://schemas.microsoft.com/office/drawing/2014/main" id="{86AFAEF7-11BC-B445-830C-0E6B1DFA9970}"/>
              </a:ext>
            </a:extLst>
          </p:cNvPr>
          <p:cNvPicPr>
            <a:picLocks noChangeAspect="1"/>
          </p:cNvPicPr>
          <p:nvPr/>
        </p:nvPicPr>
        <p:blipFill>
          <a:blip r:embed="rId3"/>
          <a:stretch>
            <a:fillRect/>
          </a:stretch>
        </p:blipFill>
        <p:spPr>
          <a:xfrm>
            <a:off x="5208104" y="2503750"/>
            <a:ext cx="6727850" cy="2866064"/>
          </a:xfrm>
          <a:prstGeom prst="rect">
            <a:avLst/>
          </a:prstGeom>
          <a:solidFill>
            <a:schemeClr val="bg1"/>
          </a:solidFill>
        </p:spPr>
      </p:pic>
      <p:sp>
        <p:nvSpPr>
          <p:cNvPr id="10" name="CasellaDiTesto 9">
            <a:extLst>
              <a:ext uri="{FF2B5EF4-FFF2-40B4-BE49-F238E27FC236}">
                <a16:creationId xmlns:a16="http://schemas.microsoft.com/office/drawing/2014/main" id="{804EA126-BD76-D844-AB4D-9C63606B6C27}"/>
              </a:ext>
            </a:extLst>
          </p:cNvPr>
          <p:cNvSpPr txBox="1"/>
          <p:nvPr/>
        </p:nvSpPr>
        <p:spPr>
          <a:xfrm>
            <a:off x="7502050" y="949332"/>
            <a:ext cx="16272350" cy="4555093"/>
          </a:xfrm>
          <a:prstGeom prst="rect">
            <a:avLst/>
          </a:prstGeom>
          <a:noFill/>
        </p:spPr>
        <p:txBody>
          <a:bodyPr wrap="square" rtlCol="0">
            <a:spAutoFit/>
          </a:bodyPr>
          <a:lstStyle/>
          <a:p>
            <a:pPr marL="817200" lvl="1" algn="r"/>
            <a:r>
              <a:rPr lang="en-US" sz="7200" dirty="0"/>
              <a:t>Navigating high-dimensional spaces </a:t>
            </a:r>
          </a:p>
          <a:p>
            <a:pPr marL="817200" lvl="1" algn="r"/>
            <a:r>
              <a:rPr lang="en-US" sz="7200" dirty="0"/>
              <a:t>via the Principal Path algorithm</a:t>
            </a:r>
          </a:p>
          <a:p>
            <a:pPr marL="817200" lvl="1" algn="r"/>
            <a:endParaRPr lang="it-IT" dirty="0"/>
          </a:p>
          <a:p>
            <a:pPr marL="817200" lvl="1" algn="r"/>
            <a:r>
              <a:rPr lang="en-US" sz="4400" dirty="0"/>
              <a:t>E. Gardini</a:t>
            </a:r>
            <a:r>
              <a:rPr lang="en-US" sz="4400" baseline="30000" dirty="0"/>
              <a:t>1,2</a:t>
            </a:r>
            <a:r>
              <a:rPr lang="en-US" sz="4400" dirty="0"/>
              <a:t>, S. Decherchi</a:t>
            </a:r>
            <a:r>
              <a:rPr lang="en-US" sz="4400" baseline="30000" dirty="0"/>
              <a:t>1</a:t>
            </a:r>
            <a:r>
              <a:rPr lang="en-US" sz="4400" dirty="0"/>
              <a:t>, A. Cavalli</a:t>
            </a:r>
            <a:r>
              <a:rPr lang="en-US" sz="4400" baseline="30000" dirty="0"/>
              <a:t>1,2</a:t>
            </a:r>
            <a:endParaRPr lang="en-US" sz="4400" dirty="0"/>
          </a:p>
          <a:p>
            <a:pPr marL="817200" lvl="1" algn="r"/>
            <a:br>
              <a:rPr lang="it-IT" sz="2200" dirty="0"/>
            </a:br>
            <a:r>
              <a:rPr lang="it-IT" sz="2200" baseline="30000" dirty="0"/>
              <a:t>1 </a:t>
            </a:r>
            <a:r>
              <a:rPr lang="it-IT" sz="2200" dirty="0" err="1"/>
              <a:t>Computational</a:t>
            </a:r>
            <a:r>
              <a:rPr lang="it-IT" sz="2200" dirty="0"/>
              <a:t> &amp; </a:t>
            </a:r>
            <a:r>
              <a:rPr lang="it-IT" sz="2200" dirty="0" err="1"/>
              <a:t>Chemical</a:t>
            </a:r>
            <a:r>
              <a:rPr lang="it-IT" sz="2200" dirty="0"/>
              <a:t> </a:t>
            </a:r>
            <a:r>
              <a:rPr lang="it-IT" sz="2200" dirty="0" err="1"/>
              <a:t>Biology</a:t>
            </a:r>
            <a:r>
              <a:rPr lang="it-IT" sz="2200" dirty="0"/>
              <a:t>, </a:t>
            </a:r>
            <a:r>
              <a:rPr lang="it-IT" sz="2200" dirty="0" err="1"/>
              <a:t>Italian</a:t>
            </a:r>
            <a:r>
              <a:rPr lang="it-IT" sz="2200" dirty="0"/>
              <a:t> </a:t>
            </a:r>
            <a:r>
              <a:rPr lang="it-IT" sz="2200" dirty="0" err="1"/>
              <a:t>Institute</a:t>
            </a:r>
            <a:r>
              <a:rPr lang="it-IT" sz="2200" dirty="0"/>
              <a:t> of Technology, via Morego 30, 16163 Genoa, </a:t>
            </a:r>
            <a:r>
              <a:rPr lang="it-IT" sz="2200" dirty="0" err="1"/>
              <a:t>Italy</a:t>
            </a:r>
            <a:endParaRPr lang="it-IT" sz="2200" dirty="0"/>
          </a:p>
          <a:p>
            <a:pPr marL="817200" lvl="1" algn="r"/>
            <a:r>
              <a:rPr lang="it-IT" sz="2200" baseline="30000" dirty="0"/>
              <a:t>2 </a:t>
            </a:r>
            <a:r>
              <a:rPr lang="it-IT" sz="2200" dirty="0" err="1"/>
              <a:t>Dept</a:t>
            </a:r>
            <a:r>
              <a:rPr lang="it-IT" sz="2200" dirty="0"/>
              <a:t>. of </a:t>
            </a:r>
            <a:r>
              <a:rPr lang="it-IT" sz="2200" dirty="0" err="1"/>
              <a:t>Pharmacy</a:t>
            </a:r>
            <a:r>
              <a:rPr lang="it-IT" sz="2200" dirty="0"/>
              <a:t> and </a:t>
            </a:r>
            <a:r>
              <a:rPr lang="it-IT" sz="2200" dirty="0" err="1"/>
              <a:t>Biotechnology</a:t>
            </a:r>
            <a:r>
              <a:rPr lang="it-IT" sz="2200" dirty="0"/>
              <a:t>, </a:t>
            </a:r>
            <a:r>
              <a:rPr lang="it-IT" sz="2200" dirty="0" err="1"/>
              <a:t>University</a:t>
            </a:r>
            <a:r>
              <a:rPr lang="it-IT" sz="2200" dirty="0"/>
              <a:t> of Bologna, via </a:t>
            </a:r>
            <a:r>
              <a:rPr lang="it-IT" sz="2200" dirty="0" err="1"/>
              <a:t>Belmeloro</a:t>
            </a:r>
            <a:r>
              <a:rPr lang="it-IT" sz="2200" dirty="0"/>
              <a:t> 6, 40126 Bologna, </a:t>
            </a:r>
            <a:r>
              <a:rPr lang="it-IT" sz="2200" dirty="0" err="1"/>
              <a:t>Italy</a:t>
            </a:r>
            <a:endParaRPr lang="en-US" sz="2200" dirty="0"/>
          </a:p>
          <a:p>
            <a:pPr marL="817200" lvl="1" algn="r"/>
            <a:endParaRPr lang="it-IT" dirty="0"/>
          </a:p>
        </p:txBody>
      </p:sp>
      <p:sp>
        <p:nvSpPr>
          <p:cNvPr id="221" name="Rettangolo con angoli arrotondati 220">
            <a:extLst>
              <a:ext uri="{FF2B5EF4-FFF2-40B4-BE49-F238E27FC236}">
                <a16:creationId xmlns:a16="http://schemas.microsoft.com/office/drawing/2014/main" id="{B0E381BD-360E-464C-A052-7EE6D329C38F}"/>
              </a:ext>
            </a:extLst>
          </p:cNvPr>
          <p:cNvSpPr/>
          <p:nvPr/>
        </p:nvSpPr>
        <p:spPr>
          <a:xfrm>
            <a:off x="598487" y="6042304"/>
            <a:ext cx="24003000" cy="3850983"/>
          </a:xfrm>
          <a:prstGeom prst="roundRect">
            <a:avLst/>
          </a:prstGeom>
          <a:solidFill>
            <a:schemeClr val="bg1"/>
          </a:solidFill>
          <a:ln w="203200">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CasellaDiTesto 24">
            <a:extLst>
              <a:ext uri="{FF2B5EF4-FFF2-40B4-BE49-F238E27FC236}">
                <a16:creationId xmlns:a16="http://schemas.microsoft.com/office/drawing/2014/main" id="{E28DEF43-4554-A04A-91EA-9E062DFB1C15}"/>
              </a:ext>
            </a:extLst>
          </p:cNvPr>
          <p:cNvSpPr txBox="1"/>
          <p:nvPr/>
        </p:nvSpPr>
        <p:spPr>
          <a:xfrm>
            <a:off x="1041464" y="6261269"/>
            <a:ext cx="23285928" cy="3370153"/>
          </a:xfrm>
          <a:prstGeom prst="rect">
            <a:avLst/>
          </a:prstGeom>
          <a:noFill/>
        </p:spPr>
        <p:txBody>
          <a:bodyPr wrap="square" rtlCol="0">
            <a:spAutoFit/>
          </a:bodyPr>
          <a:lstStyle/>
          <a:p>
            <a:pPr algn="ctr">
              <a:spcAft>
                <a:spcPts val="1200"/>
              </a:spcAft>
            </a:pPr>
            <a:r>
              <a:rPr lang="en-US" sz="3300" b="1" u="sng" dirty="0"/>
              <a:t>Introduction</a:t>
            </a:r>
          </a:p>
          <a:p>
            <a:pPr algn="just">
              <a:spcAft>
                <a:spcPts val="1200"/>
              </a:spcAft>
            </a:pPr>
            <a:r>
              <a:rPr lang="en-US" sz="2500" dirty="0"/>
              <a:t>Topological methods have recently attracted the attention of the of Machine Learning and Neural Networks communities allowing to capture the global, holistic aspects within datasets [1].</a:t>
            </a:r>
          </a:p>
          <a:p>
            <a:pPr algn="just">
              <a:spcAft>
                <a:spcPts val="1200"/>
              </a:spcAft>
            </a:pPr>
            <a:r>
              <a:rPr lang="en-US" sz="2500" dirty="0"/>
              <a:t>The Principal Path algorithm is one of them and it is a tool to obtain an evolutionary analysis of a dataset. It takes two points as input and it tries to connect them taking into account the data fitting and the smoothness. The output of the algorithm is a set of waypoints, which are topologically connected via a chain of springs [2][3].</a:t>
            </a:r>
          </a:p>
          <a:p>
            <a:pPr algn="just">
              <a:spcAft>
                <a:spcPts val="1200"/>
              </a:spcAft>
            </a:pPr>
            <a:r>
              <a:rPr lang="en-US" sz="2500" dirty="0"/>
              <a:t>Evolutionary information can be very interesting for different reasons depending on the applicative contexts. Here, we choose two applications, in order to prove the versatility of the algorithm and to highlight its strengths. In particular, the method is applied to the visual arts and the music context and to a biological dataset.</a:t>
            </a:r>
          </a:p>
        </p:txBody>
      </p:sp>
      <p:sp>
        <p:nvSpPr>
          <p:cNvPr id="222" name="Rettangolo con angoli arrotondati 221">
            <a:extLst>
              <a:ext uri="{FF2B5EF4-FFF2-40B4-BE49-F238E27FC236}">
                <a16:creationId xmlns:a16="http://schemas.microsoft.com/office/drawing/2014/main" id="{3CE5ECAA-71A2-774E-BC27-1735A4C7BC08}"/>
              </a:ext>
            </a:extLst>
          </p:cNvPr>
          <p:cNvSpPr/>
          <p:nvPr/>
        </p:nvSpPr>
        <p:spPr>
          <a:xfrm>
            <a:off x="567124" y="10274989"/>
            <a:ext cx="15752181" cy="10100038"/>
          </a:xfrm>
          <a:prstGeom prst="roundRect">
            <a:avLst/>
          </a:prstGeom>
          <a:solidFill>
            <a:schemeClr val="bg1"/>
          </a:solidFill>
          <a:ln w="203200">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CasellaDiTesto 27">
            <a:extLst>
              <a:ext uri="{FF2B5EF4-FFF2-40B4-BE49-F238E27FC236}">
                <a16:creationId xmlns:a16="http://schemas.microsoft.com/office/drawing/2014/main" id="{A03EEC2F-CCE9-A649-9CCF-2FDCD3CC2405}"/>
              </a:ext>
            </a:extLst>
          </p:cNvPr>
          <p:cNvSpPr txBox="1"/>
          <p:nvPr/>
        </p:nvSpPr>
        <p:spPr>
          <a:xfrm>
            <a:off x="13879988" y="31551661"/>
            <a:ext cx="9712388" cy="3462486"/>
          </a:xfrm>
          <a:prstGeom prst="rect">
            <a:avLst/>
          </a:prstGeom>
          <a:noFill/>
        </p:spPr>
        <p:txBody>
          <a:bodyPr wrap="square" rtlCol="0">
            <a:spAutoFit/>
          </a:bodyPr>
          <a:lstStyle/>
          <a:p>
            <a:pPr algn="ctr">
              <a:spcAft>
                <a:spcPts val="1200"/>
              </a:spcAft>
            </a:pPr>
            <a:r>
              <a:rPr lang="en-US" sz="3300" b="1" u="sng" dirty="0"/>
              <a:t>References</a:t>
            </a:r>
          </a:p>
          <a:p>
            <a:pPr algn="just"/>
            <a:r>
              <a:rPr lang="it-IT" sz="2200" dirty="0"/>
              <a:t>[1] G. </a:t>
            </a:r>
            <a:r>
              <a:rPr lang="it-IT" sz="2200" dirty="0" err="1"/>
              <a:t>Carlsson</a:t>
            </a:r>
            <a:r>
              <a:rPr lang="it-IT" sz="2200" dirty="0"/>
              <a:t>, “</a:t>
            </a:r>
            <a:r>
              <a:rPr lang="it-IT" sz="2200" dirty="0" err="1"/>
              <a:t>Topology</a:t>
            </a:r>
            <a:r>
              <a:rPr lang="it-IT" sz="2200" dirty="0"/>
              <a:t> and Data,” </a:t>
            </a:r>
            <a:r>
              <a:rPr lang="it-IT" sz="2200" dirty="0" err="1"/>
              <a:t>Bulletin</a:t>
            </a:r>
            <a:r>
              <a:rPr lang="it-IT" sz="2200" dirty="0"/>
              <a:t> of The American Mathematical Society - BULL AMER MATH SOC, vol. 46, pp. 255–308, Apr. 2009.</a:t>
            </a:r>
          </a:p>
          <a:p>
            <a:pPr algn="just"/>
            <a:r>
              <a:rPr lang="it-IT" sz="2200" dirty="0"/>
              <a:t>[2] M. </a:t>
            </a:r>
            <a:r>
              <a:rPr lang="it-IT" sz="2200" dirty="0" err="1"/>
              <a:t>J</a:t>
            </a:r>
            <a:r>
              <a:rPr lang="it-IT" sz="2200" dirty="0"/>
              <a:t>. Ferrarotti, </a:t>
            </a:r>
            <a:r>
              <a:rPr lang="it-IT" sz="2200" dirty="0" err="1"/>
              <a:t>W</a:t>
            </a:r>
            <a:r>
              <a:rPr lang="it-IT" sz="2200" dirty="0"/>
              <a:t>. </a:t>
            </a:r>
            <a:r>
              <a:rPr lang="it-IT" sz="2200" dirty="0" err="1"/>
              <a:t>Rocchia</a:t>
            </a:r>
            <a:r>
              <a:rPr lang="it-IT" sz="2200" dirty="0"/>
              <a:t>, and S. </a:t>
            </a:r>
            <a:r>
              <a:rPr lang="it-IT" sz="2200" dirty="0" err="1"/>
              <a:t>Decherchi</a:t>
            </a:r>
            <a:r>
              <a:rPr lang="it-IT" sz="2200" dirty="0"/>
              <a:t>, “</a:t>
            </a:r>
            <a:r>
              <a:rPr lang="it-IT" sz="2200" dirty="0" err="1"/>
              <a:t>Finding</a:t>
            </a:r>
            <a:r>
              <a:rPr lang="it-IT" sz="2200" dirty="0"/>
              <a:t> </a:t>
            </a:r>
            <a:r>
              <a:rPr lang="it-IT" sz="2200" dirty="0" err="1"/>
              <a:t>Principal</a:t>
            </a:r>
            <a:r>
              <a:rPr lang="it-IT" sz="2200" dirty="0"/>
              <a:t> </a:t>
            </a:r>
            <a:r>
              <a:rPr lang="it-IT" sz="2200" dirty="0" err="1"/>
              <a:t>Paths</a:t>
            </a:r>
            <a:r>
              <a:rPr lang="it-IT" sz="2200" dirty="0"/>
              <a:t> in Data Space,” IEEE </a:t>
            </a:r>
            <a:r>
              <a:rPr lang="it-IT" sz="2200" dirty="0" err="1"/>
              <a:t>Transactions</a:t>
            </a:r>
            <a:r>
              <a:rPr lang="it-IT" sz="2200" dirty="0"/>
              <a:t> on </a:t>
            </a:r>
            <a:r>
              <a:rPr lang="it-IT" sz="2200" dirty="0" err="1"/>
              <a:t>Neural</a:t>
            </a:r>
            <a:r>
              <a:rPr lang="it-IT" sz="2200" dirty="0"/>
              <a:t> Networks and Learning Systems, vol. 30, pp. 2449–2462, </a:t>
            </a:r>
            <a:r>
              <a:rPr lang="it-IT" sz="2200" dirty="0" err="1"/>
              <a:t>Aug</a:t>
            </a:r>
            <a:r>
              <a:rPr lang="it-IT" sz="2200" dirty="0"/>
              <a:t>. 2019</a:t>
            </a:r>
          </a:p>
          <a:p>
            <a:pPr algn="just"/>
            <a:r>
              <a:rPr lang="it-IT" sz="2200" dirty="0"/>
              <a:t>[3] E. Ragusa, P. Gastaldo, </a:t>
            </a:r>
            <a:r>
              <a:rPr lang="it-IT" sz="2200" dirty="0" err="1"/>
              <a:t>R</a:t>
            </a:r>
            <a:r>
              <a:rPr lang="it-IT" sz="2200" dirty="0"/>
              <a:t>. Zunino, M. </a:t>
            </a:r>
            <a:r>
              <a:rPr lang="it-IT" sz="2200" dirty="0" err="1"/>
              <a:t>J</a:t>
            </a:r>
            <a:r>
              <a:rPr lang="it-IT" sz="2200" dirty="0"/>
              <a:t>. Ferrarotti, </a:t>
            </a:r>
            <a:r>
              <a:rPr lang="it-IT" sz="2200" dirty="0" err="1"/>
              <a:t>W</a:t>
            </a:r>
            <a:r>
              <a:rPr lang="it-IT" sz="2200" dirty="0"/>
              <a:t>. </a:t>
            </a:r>
            <a:r>
              <a:rPr lang="it-IT" sz="2200" dirty="0" err="1"/>
              <a:t>Rocchia</a:t>
            </a:r>
            <a:r>
              <a:rPr lang="it-IT" sz="2200" dirty="0"/>
              <a:t>, and S. </a:t>
            </a:r>
            <a:r>
              <a:rPr lang="it-IT" sz="2200" dirty="0" err="1"/>
              <a:t>Decherchi</a:t>
            </a:r>
            <a:r>
              <a:rPr lang="it-IT" sz="2200" dirty="0"/>
              <a:t>, “Cognitive </a:t>
            </a:r>
            <a:r>
              <a:rPr lang="it-IT" sz="2200" dirty="0" err="1"/>
              <a:t>Insights</a:t>
            </a:r>
            <a:r>
              <a:rPr lang="it-IT" sz="2200" dirty="0"/>
              <a:t> </a:t>
            </a:r>
            <a:r>
              <a:rPr lang="it-IT" sz="2200" dirty="0" err="1"/>
              <a:t>into</a:t>
            </a:r>
            <a:r>
              <a:rPr lang="it-IT" sz="2200" dirty="0"/>
              <a:t> </a:t>
            </a:r>
            <a:r>
              <a:rPr lang="it-IT" sz="2200" dirty="0" err="1"/>
              <a:t>Sentic</a:t>
            </a:r>
            <a:r>
              <a:rPr lang="it-IT" sz="2200" dirty="0"/>
              <a:t> </a:t>
            </a:r>
            <a:r>
              <a:rPr lang="it-IT" sz="2200" dirty="0" err="1"/>
              <a:t>Spaces</a:t>
            </a:r>
            <a:r>
              <a:rPr lang="it-IT" sz="2200" dirty="0"/>
              <a:t> Using </a:t>
            </a:r>
            <a:r>
              <a:rPr lang="it-IT" sz="2200" dirty="0" err="1"/>
              <a:t>Principal</a:t>
            </a:r>
            <a:r>
              <a:rPr lang="it-IT" sz="2200" dirty="0"/>
              <a:t> </a:t>
            </a:r>
            <a:r>
              <a:rPr lang="it-IT" sz="2200" dirty="0" err="1"/>
              <a:t>Paths</a:t>
            </a:r>
            <a:r>
              <a:rPr lang="it-IT" sz="2200" dirty="0"/>
              <a:t>,” Cognitive </a:t>
            </a:r>
            <a:r>
              <a:rPr lang="it-IT" sz="2200" dirty="0" err="1"/>
              <a:t>Computation</a:t>
            </a:r>
            <a:r>
              <a:rPr lang="it-IT" sz="2200" dirty="0"/>
              <a:t>, </a:t>
            </a:r>
            <a:r>
              <a:rPr lang="it-IT" sz="2200" dirty="0" err="1"/>
              <a:t>July</a:t>
            </a:r>
            <a:r>
              <a:rPr lang="it-IT" sz="2200" dirty="0"/>
              <a:t> 2019.</a:t>
            </a:r>
          </a:p>
        </p:txBody>
      </p:sp>
      <p:sp>
        <p:nvSpPr>
          <p:cNvPr id="223" name="Figura a mano libera 222">
            <a:extLst>
              <a:ext uri="{FF2B5EF4-FFF2-40B4-BE49-F238E27FC236}">
                <a16:creationId xmlns:a16="http://schemas.microsoft.com/office/drawing/2014/main" id="{33623C43-622B-2A4C-A1BF-483F00A24A81}"/>
              </a:ext>
            </a:extLst>
          </p:cNvPr>
          <p:cNvSpPr/>
          <p:nvPr/>
        </p:nvSpPr>
        <p:spPr>
          <a:xfrm>
            <a:off x="598487" y="20702260"/>
            <a:ext cx="24003000" cy="10050888"/>
          </a:xfrm>
          <a:custGeom>
            <a:avLst/>
            <a:gdLst>
              <a:gd name="connsiteX0" fmla="*/ 884679 w 24003000"/>
              <a:gd name="connsiteY0" fmla="*/ 0 h 10050888"/>
              <a:gd name="connsiteX1" fmla="*/ 20121192 w 24003000"/>
              <a:gd name="connsiteY1" fmla="*/ 0 h 10050888"/>
              <a:gd name="connsiteX2" fmla="*/ 20383586 w 24003000"/>
              <a:gd name="connsiteY2" fmla="*/ 88786 h 10050888"/>
              <a:gd name="connsiteX3" fmla="*/ 22149954 w 24003000"/>
              <a:gd name="connsiteY3" fmla="*/ 355836 h 10050888"/>
              <a:gd name="connsiteX4" fmla="*/ 23634446 w 24003000"/>
              <a:gd name="connsiteY4" fmla="*/ 168828 h 10050888"/>
              <a:gd name="connsiteX5" fmla="*/ 23634452 w 24003000"/>
              <a:gd name="connsiteY5" fmla="*/ 168828 h 10050888"/>
              <a:gd name="connsiteX6" fmla="*/ 23743884 w 24003000"/>
              <a:gd name="connsiteY6" fmla="*/ 259116 h 10050888"/>
              <a:gd name="connsiteX7" fmla="*/ 24003000 w 24003000"/>
              <a:gd name="connsiteY7" fmla="*/ 884680 h 10050888"/>
              <a:gd name="connsiteX8" fmla="*/ 24003000 w 24003000"/>
              <a:gd name="connsiteY8" fmla="*/ 9166208 h 10050888"/>
              <a:gd name="connsiteX9" fmla="*/ 23118320 w 24003000"/>
              <a:gd name="connsiteY9" fmla="*/ 10050888 h 10050888"/>
              <a:gd name="connsiteX10" fmla="*/ 884679 w 24003000"/>
              <a:gd name="connsiteY10" fmla="*/ 10050888 h 10050888"/>
              <a:gd name="connsiteX11" fmla="*/ 0 w 24003000"/>
              <a:gd name="connsiteY11" fmla="*/ 9166208 h 10050888"/>
              <a:gd name="connsiteX12" fmla="*/ 0 w 24003000"/>
              <a:gd name="connsiteY12" fmla="*/ 884680 h 10050888"/>
              <a:gd name="connsiteX13" fmla="*/ 884679 w 24003000"/>
              <a:gd name="connsiteY13" fmla="*/ 0 h 1005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03000" h="10050888">
                <a:moveTo>
                  <a:pt x="884679" y="0"/>
                </a:moveTo>
                <a:lnTo>
                  <a:pt x="20121192" y="0"/>
                </a:lnTo>
                <a:lnTo>
                  <a:pt x="20383586" y="88786"/>
                </a:lnTo>
                <a:cubicBezTo>
                  <a:pt x="20941582" y="262340"/>
                  <a:pt x="21534850" y="355836"/>
                  <a:pt x="22149954" y="355836"/>
                </a:cubicBezTo>
                <a:cubicBezTo>
                  <a:pt x="22662540" y="355836"/>
                  <a:pt x="23159964" y="290908"/>
                  <a:pt x="23634446" y="168828"/>
                </a:cubicBezTo>
                <a:lnTo>
                  <a:pt x="23634452" y="168828"/>
                </a:lnTo>
                <a:lnTo>
                  <a:pt x="23743884" y="259116"/>
                </a:lnTo>
                <a:cubicBezTo>
                  <a:pt x="23903980" y="419212"/>
                  <a:pt x="24003000" y="640382"/>
                  <a:pt x="24003000" y="884680"/>
                </a:cubicBezTo>
                <a:lnTo>
                  <a:pt x="24003000" y="9166208"/>
                </a:lnTo>
                <a:cubicBezTo>
                  <a:pt x="24003000" y="9654804"/>
                  <a:pt x="23606916" y="10050888"/>
                  <a:pt x="23118320" y="10050888"/>
                </a:cubicBezTo>
                <a:lnTo>
                  <a:pt x="884679" y="10050888"/>
                </a:lnTo>
                <a:cubicBezTo>
                  <a:pt x="396085" y="10050888"/>
                  <a:pt x="0" y="9654804"/>
                  <a:pt x="0" y="9166208"/>
                </a:cubicBezTo>
                <a:lnTo>
                  <a:pt x="0" y="884680"/>
                </a:lnTo>
                <a:cubicBezTo>
                  <a:pt x="0" y="396084"/>
                  <a:pt x="396085" y="0"/>
                  <a:pt x="884679" y="0"/>
                </a:cubicBezTo>
                <a:close/>
              </a:path>
            </a:pathLst>
          </a:custGeom>
          <a:solidFill>
            <a:schemeClr val="bg1"/>
          </a:solidFill>
          <a:ln w="203200" cap="flat">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229" name="Gruppo 228">
            <a:extLst>
              <a:ext uri="{FF2B5EF4-FFF2-40B4-BE49-F238E27FC236}">
                <a16:creationId xmlns:a16="http://schemas.microsoft.com/office/drawing/2014/main" id="{E48BFECF-06A4-6641-AC40-77BFB2D9856C}"/>
              </a:ext>
            </a:extLst>
          </p:cNvPr>
          <p:cNvGrpSpPr/>
          <p:nvPr/>
        </p:nvGrpSpPr>
        <p:grpSpPr>
          <a:xfrm>
            <a:off x="561139" y="31062540"/>
            <a:ext cx="24077696" cy="4640956"/>
            <a:chOff x="598486" y="31062540"/>
            <a:chExt cx="24077696" cy="4640956"/>
          </a:xfrm>
        </p:grpSpPr>
        <p:sp>
          <p:nvSpPr>
            <p:cNvPr id="27" name="Rettangolo con angoli arrotondati 26">
              <a:extLst>
                <a:ext uri="{FF2B5EF4-FFF2-40B4-BE49-F238E27FC236}">
                  <a16:creationId xmlns:a16="http://schemas.microsoft.com/office/drawing/2014/main" id="{3B35A12F-9773-CB41-BB31-2F1A6CBC7A0C}"/>
                </a:ext>
              </a:extLst>
            </p:cNvPr>
            <p:cNvSpPr/>
            <p:nvPr/>
          </p:nvSpPr>
          <p:spPr>
            <a:xfrm>
              <a:off x="12796182" y="31062540"/>
              <a:ext cx="11880000" cy="4640956"/>
            </a:xfrm>
            <a:prstGeom prst="roundRect">
              <a:avLst/>
            </a:prstGeom>
            <a:solidFill>
              <a:schemeClr val="bg1"/>
            </a:solidFill>
            <a:ln w="203200">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3" name="Rettangolo con angoli arrotondati 212">
              <a:extLst>
                <a:ext uri="{FF2B5EF4-FFF2-40B4-BE49-F238E27FC236}">
                  <a16:creationId xmlns:a16="http://schemas.microsoft.com/office/drawing/2014/main" id="{76862534-9239-5441-8F47-8AA937970E75}"/>
                </a:ext>
              </a:extLst>
            </p:cNvPr>
            <p:cNvSpPr/>
            <p:nvPr/>
          </p:nvSpPr>
          <p:spPr>
            <a:xfrm>
              <a:off x="598486" y="31062540"/>
              <a:ext cx="11880000" cy="4610780"/>
            </a:xfrm>
            <a:prstGeom prst="roundRect">
              <a:avLst/>
            </a:prstGeom>
            <a:solidFill>
              <a:schemeClr val="bg1"/>
            </a:solidFill>
            <a:ln w="203200">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137" name="CasellaDiTesto 136">
            <a:extLst>
              <a:ext uri="{FF2B5EF4-FFF2-40B4-BE49-F238E27FC236}">
                <a16:creationId xmlns:a16="http://schemas.microsoft.com/office/drawing/2014/main" id="{2F8E9FD0-EE66-6548-9651-58ADBF8C6C18}"/>
              </a:ext>
            </a:extLst>
          </p:cNvPr>
          <p:cNvSpPr txBox="1"/>
          <p:nvPr/>
        </p:nvSpPr>
        <p:spPr>
          <a:xfrm>
            <a:off x="33375600" y="20574000"/>
            <a:ext cx="184731" cy="369332"/>
          </a:xfrm>
          <a:prstGeom prst="rect">
            <a:avLst/>
          </a:prstGeom>
          <a:noFill/>
        </p:spPr>
        <p:txBody>
          <a:bodyPr wrap="none" rtlCol="0">
            <a:spAutoFit/>
          </a:bodyPr>
          <a:lstStyle/>
          <a:p>
            <a:endParaRPr lang="it-IT" dirty="0"/>
          </a:p>
        </p:txBody>
      </p:sp>
      <p:sp>
        <p:nvSpPr>
          <p:cNvPr id="225" name="Figura a mano libera 224">
            <a:extLst>
              <a:ext uri="{FF2B5EF4-FFF2-40B4-BE49-F238E27FC236}">
                <a16:creationId xmlns:a16="http://schemas.microsoft.com/office/drawing/2014/main" id="{80CADCF5-757E-8449-8F24-9513B4487500}"/>
              </a:ext>
            </a:extLst>
          </p:cNvPr>
          <p:cNvSpPr/>
          <p:nvPr/>
        </p:nvSpPr>
        <p:spPr>
          <a:xfrm>
            <a:off x="17201796" y="9530675"/>
            <a:ext cx="7397790" cy="11171584"/>
          </a:xfrm>
          <a:custGeom>
            <a:avLst/>
            <a:gdLst>
              <a:gd name="connsiteX0" fmla="*/ 5585768 w 7397790"/>
              <a:gd name="connsiteY0" fmla="*/ 0 h 11171584"/>
              <a:gd name="connsiteX1" fmla="*/ 7246804 w 7397790"/>
              <a:gd name="connsiteY1" fmla="*/ 251126 h 11171584"/>
              <a:gd name="connsiteX2" fmla="*/ 7397790 w 7397790"/>
              <a:gd name="connsiteY2" fmla="*/ 302214 h 11171584"/>
              <a:gd name="connsiteX3" fmla="*/ 7397790 w 7397790"/>
              <a:gd name="connsiteY3" fmla="*/ 10869370 h 11171584"/>
              <a:gd name="connsiteX4" fmla="*/ 7246804 w 7397790"/>
              <a:gd name="connsiteY4" fmla="*/ 10920458 h 11171584"/>
              <a:gd name="connsiteX5" fmla="*/ 5585768 w 7397790"/>
              <a:gd name="connsiteY5" fmla="*/ 11171584 h 11171584"/>
              <a:gd name="connsiteX6" fmla="*/ 0 w 7397790"/>
              <a:gd name="connsiteY6" fmla="*/ 5585792 h 11171584"/>
              <a:gd name="connsiteX7" fmla="*/ 5585768 w 7397790"/>
              <a:gd name="connsiteY7" fmla="*/ 0 h 1117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790" h="11171584">
                <a:moveTo>
                  <a:pt x="5585768" y="0"/>
                </a:moveTo>
                <a:cubicBezTo>
                  <a:pt x="6164194" y="0"/>
                  <a:pt x="6722084" y="87920"/>
                  <a:pt x="7246804" y="251126"/>
                </a:cubicBezTo>
                <a:lnTo>
                  <a:pt x="7397790" y="302214"/>
                </a:lnTo>
                <a:lnTo>
                  <a:pt x="7397790" y="10869370"/>
                </a:lnTo>
                <a:lnTo>
                  <a:pt x="7246804" y="10920458"/>
                </a:lnTo>
                <a:cubicBezTo>
                  <a:pt x="6722084" y="11083664"/>
                  <a:pt x="6164194" y="11171584"/>
                  <a:pt x="5585768" y="11171584"/>
                </a:cubicBezTo>
                <a:cubicBezTo>
                  <a:pt x="2500834" y="11171584"/>
                  <a:pt x="0" y="8670740"/>
                  <a:pt x="0" y="5585792"/>
                </a:cubicBezTo>
                <a:cubicBezTo>
                  <a:pt x="0" y="2500844"/>
                  <a:pt x="2500834" y="0"/>
                  <a:pt x="5585768" y="0"/>
                </a:cubicBezTo>
                <a:close/>
              </a:path>
            </a:pathLst>
          </a:custGeom>
          <a:solidFill>
            <a:schemeClr val="bg1"/>
          </a:solidFill>
          <a:ln w="203200">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2" name="CasellaDiTesto 151">
            <a:extLst>
              <a:ext uri="{FF2B5EF4-FFF2-40B4-BE49-F238E27FC236}">
                <a16:creationId xmlns:a16="http://schemas.microsoft.com/office/drawing/2014/main" id="{35FBB75E-05A8-0E4F-9220-7974E00826E0}"/>
              </a:ext>
            </a:extLst>
          </p:cNvPr>
          <p:cNvSpPr txBox="1"/>
          <p:nvPr/>
        </p:nvSpPr>
        <p:spPr>
          <a:xfrm>
            <a:off x="931267" y="21102359"/>
            <a:ext cx="23337440" cy="600164"/>
          </a:xfrm>
          <a:prstGeom prst="rect">
            <a:avLst/>
          </a:prstGeom>
          <a:noFill/>
        </p:spPr>
        <p:txBody>
          <a:bodyPr wrap="square" rtlCol="0">
            <a:spAutoFit/>
          </a:bodyPr>
          <a:lstStyle/>
          <a:p>
            <a:pPr algn="ctr">
              <a:spcAft>
                <a:spcPts val="1200"/>
              </a:spcAft>
            </a:pPr>
            <a:r>
              <a:rPr lang="en-US" sz="3300" b="1" u="sng" dirty="0"/>
              <a:t>Results</a:t>
            </a:r>
          </a:p>
        </p:txBody>
      </p:sp>
      <p:sp>
        <p:nvSpPr>
          <p:cNvPr id="159" name="CasellaDiTesto 158">
            <a:extLst>
              <a:ext uri="{FF2B5EF4-FFF2-40B4-BE49-F238E27FC236}">
                <a16:creationId xmlns:a16="http://schemas.microsoft.com/office/drawing/2014/main" id="{C801CD23-D1CD-4D47-B6CB-3E581B7878B9}"/>
              </a:ext>
            </a:extLst>
          </p:cNvPr>
          <p:cNvSpPr txBox="1"/>
          <p:nvPr/>
        </p:nvSpPr>
        <p:spPr>
          <a:xfrm>
            <a:off x="978862" y="31203863"/>
            <a:ext cx="11046859" cy="5032147"/>
          </a:xfrm>
          <a:prstGeom prst="rect">
            <a:avLst/>
          </a:prstGeom>
          <a:noFill/>
        </p:spPr>
        <p:txBody>
          <a:bodyPr wrap="square" rtlCol="0">
            <a:spAutoFit/>
          </a:bodyPr>
          <a:lstStyle/>
          <a:p>
            <a:pPr algn="ctr">
              <a:spcAft>
                <a:spcPts val="1200"/>
              </a:spcAft>
            </a:pPr>
            <a:r>
              <a:rPr lang="en-GB" sz="3300" b="1" u="sng" dirty="0"/>
              <a:t>Conclusions</a:t>
            </a:r>
          </a:p>
          <a:p>
            <a:pPr algn="just">
              <a:spcAft>
                <a:spcPts val="1200"/>
              </a:spcAft>
            </a:pPr>
            <a:r>
              <a:rPr lang="en-GB" sz="2800" dirty="0"/>
              <a:t>The PP found reasonable connections between visual artworks and between songs from very different genres, partially respecting their historical evolution.</a:t>
            </a:r>
          </a:p>
          <a:p>
            <a:pPr algn="just"/>
            <a:r>
              <a:rPr lang="en-GB" sz="2800" dirty="0"/>
              <a:t>For biological data comparing the PP with a commonly used algorithm for DGEA, edge R, we found  that both algorithms are partially overlapped (scatterplot of each gene: DE in </a:t>
            </a:r>
            <a:r>
              <a:rPr lang="en-GB" sz="2800" dirty="0" err="1"/>
              <a:t>edgeR</a:t>
            </a:r>
            <a:r>
              <a:rPr lang="en-GB" sz="2800" dirty="0"/>
              <a:t>, path correlation for the PP) even if the Principal Path is able to identify a handful of specific </a:t>
            </a:r>
            <a:r>
              <a:rPr lang="en-US" sz="2800" dirty="0"/>
              <a:t>tumor-progression</a:t>
            </a:r>
            <a:r>
              <a:rPr lang="en-GB" sz="2800" dirty="0"/>
              <a:t> genes which are missed by a standard pairwise comparison.</a:t>
            </a:r>
          </a:p>
          <a:p>
            <a:pPr algn="just"/>
            <a:endParaRPr lang="en-GB" sz="2200" dirty="0"/>
          </a:p>
          <a:p>
            <a:pPr algn="just">
              <a:spcAft>
                <a:spcPts val="1200"/>
              </a:spcAft>
            </a:pPr>
            <a:endParaRPr lang="en-GB" sz="2200" dirty="0"/>
          </a:p>
        </p:txBody>
      </p:sp>
      <p:grpSp>
        <p:nvGrpSpPr>
          <p:cNvPr id="280" name="Gruppo 279">
            <a:extLst>
              <a:ext uri="{FF2B5EF4-FFF2-40B4-BE49-F238E27FC236}">
                <a16:creationId xmlns:a16="http://schemas.microsoft.com/office/drawing/2014/main" id="{3EEF84D8-CD04-BB4C-B9C7-DC7626AEB0E9}"/>
              </a:ext>
            </a:extLst>
          </p:cNvPr>
          <p:cNvGrpSpPr/>
          <p:nvPr/>
        </p:nvGrpSpPr>
        <p:grpSpPr>
          <a:xfrm>
            <a:off x="978862" y="22396519"/>
            <a:ext cx="23235417" cy="8097538"/>
            <a:chOff x="1026740" y="22004635"/>
            <a:chExt cx="23235417" cy="8097538"/>
          </a:xfrm>
        </p:grpSpPr>
        <p:grpSp>
          <p:nvGrpSpPr>
            <p:cNvPr id="279" name="Gruppo 278">
              <a:extLst>
                <a:ext uri="{FF2B5EF4-FFF2-40B4-BE49-F238E27FC236}">
                  <a16:creationId xmlns:a16="http://schemas.microsoft.com/office/drawing/2014/main" id="{43FA49C5-C5B9-E94D-AAD9-ADC526A4DE47}"/>
                </a:ext>
              </a:extLst>
            </p:cNvPr>
            <p:cNvGrpSpPr/>
            <p:nvPr/>
          </p:nvGrpSpPr>
          <p:grpSpPr>
            <a:xfrm>
              <a:off x="13295568" y="22004635"/>
              <a:ext cx="10966589" cy="8097538"/>
              <a:chOff x="12818484" y="22362448"/>
              <a:chExt cx="10966589" cy="8097538"/>
            </a:xfrm>
          </p:grpSpPr>
          <p:grpSp>
            <p:nvGrpSpPr>
              <p:cNvPr id="187" name="Gruppo 186">
                <a:extLst>
                  <a:ext uri="{FF2B5EF4-FFF2-40B4-BE49-F238E27FC236}">
                    <a16:creationId xmlns:a16="http://schemas.microsoft.com/office/drawing/2014/main" id="{E6FC2F87-593B-3949-AEE3-6F6F5E5223BA}"/>
                  </a:ext>
                </a:extLst>
              </p:cNvPr>
              <p:cNvGrpSpPr>
                <a:grpSpLocks noChangeAspect="1"/>
              </p:cNvGrpSpPr>
              <p:nvPr/>
            </p:nvGrpSpPr>
            <p:grpSpPr>
              <a:xfrm>
                <a:off x="12818484" y="22362448"/>
                <a:ext cx="5108387" cy="8076196"/>
                <a:chOff x="13391220" y="7293657"/>
                <a:chExt cx="5001263" cy="7906837"/>
              </a:xfrm>
            </p:grpSpPr>
            <p:pic>
              <p:nvPicPr>
                <p:cNvPr id="161" name="Elemento grafico 160">
                  <a:extLst>
                    <a:ext uri="{FF2B5EF4-FFF2-40B4-BE49-F238E27FC236}">
                      <a16:creationId xmlns:a16="http://schemas.microsoft.com/office/drawing/2014/main" id="{2CE54E24-5732-F143-B83F-0B132A8C7C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387" t="7150" r="8279" b="3683"/>
                <a:stretch/>
              </p:blipFill>
              <p:spPr>
                <a:xfrm>
                  <a:off x="13391220" y="7293657"/>
                  <a:ext cx="5001263" cy="4281086"/>
                </a:xfrm>
                <a:prstGeom prst="rect">
                  <a:avLst/>
                </a:prstGeom>
              </p:spPr>
            </p:pic>
            <p:pic>
              <p:nvPicPr>
                <p:cNvPr id="165" name="Elemento grafico 164">
                  <a:extLst>
                    <a:ext uri="{FF2B5EF4-FFF2-40B4-BE49-F238E27FC236}">
                      <a16:creationId xmlns:a16="http://schemas.microsoft.com/office/drawing/2014/main" id="{73A9832A-0744-9E4A-BE80-ED94582C617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5678" r="6140"/>
                <a:stretch/>
              </p:blipFill>
              <p:spPr>
                <a:xfrm>
                  <a:off x="13687131" y="11471943"/>
                  <a:ext cx="4409440" cy="1875150"/>
                </a:xfrm>
                <a:prstGeom prst="rect">
                  <a:avLst/>
                </a:prstGeom>
              </p:spPr>
            </p:pic>
            <p:pic>
              <p:nvPicPr>
                <p:cNvPr id="167" name="Elemento grafico 166">
                  <a:extLst>
                    <a:ext uri="{FF2B5EF4-FFF2-40B4-BE49-F238E27FC236}">
                      <a16:creationId xmlns:a16="http://schemas.microsoft.com/office/drawing/2014/main" id="{0579CCFC-91D2-A14B-95FC-18C0704A955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678" r="6140"/>
                <a:stretch/>
              </p:blipFill>
              <p:spPr>
                <a:xfrm>
                  <a:off x="13687131" y="13325344"/>
                  <a:ext cx="4409440" cy="1875150"/>
                </a:xfrm>
                <a:prstGeom prst="rect">
                  <a:avLst/>
                </a:prstGeom>
              </p:spPr>
            </p:pic>
          </p:grpSp>
          <p:grpSp>
            <p:nvGrpSpPr>
              <p:cNvPr id="193" name="Gruppo 192">
                <a:extLst>
                  <a:ext uri="{FF2B5EF4-FFF2-40B4-BE49-F238E27FC236}">
                    <a16:creationId xmlns:a16="http://schemas.microsoft.com/office/drawing/2014/main" id="{CAEE3783-5E93-5D4F-BDE7-B52CDCCEEA03}"/>
                  </a:ext>
                </a:extLst>
              </p:cNvPr>
              <p:cNvGrpSpPr/>
              <p:nvPr/>
            </p:nvGrpSpPr>
            <p:grpSpPr>
              <a:xfrm>
                <a:off x="19378673" y="22362448"/>
                <a:ext cx="4406400" cy="8097538"/>
                <a:chOff x="19224752" y="15913736"/>
                <a:chExt cx="4406400" cy="8097538"/>
              </a:xfrm>
            </p:grpSpPr>
            <p:pic>
              <p:nvPicPr>
                <p:cNvPr id="190" name="Immagine 189">
                  <a:extLst>
                    <a:ext uri="{FF2B5EF4-FFF2-40B4-BE49-F238E27FC236}">
                      <a16:creationId xmlns:a16="http://schemas.microsoft.com/office/drawing/2014/main" id="{E972C181-B9D0-524A-A56B-3FC849C885A7}"/>
                    </a:ext>
                  </a:extLst>
                </p:cNvPr>
                <p:cNvPicPr>
                  <a:picLocks noChangeAspect="1"/>
                </p:cNvPicPr>
                <p:nvPr/>
              </p:nvPicPr>
              <p:blipFill>
                <a:blip r:embed="rId10"/>
                <a:srcRect/>
                <a:stretch/>
              </p:blipFill>
              <p:spPr>
                <a:xfrm>
                  <a:off x="19224752" y="19604874"/>
                  <a:ext cx="4406400" cy="4406400"/>
                </a:xfrm>
                <a:prstGeom prst="roundRect">
                  <a:avLst/>
                </a:prstGeom>
              </p:spPr>
            </p:pic>
            <p:pic>
              <p:nvPicPr>
                <p:cNvPr id="192" name="Immagine 191">
                  <a:extLst>
                    <a:ext uri="{FF2B5EF4-FFF2-40B4-BE49-F238E27FC236}">
                      <a16:creationId xmlns:a16="http://schemas.microsoft.com/office/drawing/2014/main" id="{B6BFFE12-80E2-2342-8C57-D4F26BDE5B90}"/>
                    </a:ext>
                  </a:extLst>
                </p:cNvPr>
                <p:cNvPicPr>
                  <a:picLocks noChangeAspect="1"/>
                </p:cNvPicPr>
                <p:nvPr/>
              </p:nvPicPr>
              <p:blipFill>
                <a:blip r:embed="rId11"/>
                <a:srcRect/>
                <a:stretch/>
              </p:blipFill>
              <p:spPr>
                <a:xfrm>
                  <a:off x="19434504" y="15913736"/>
                  <a:ext cx="4000562" cy="4000562"/>
                </a:xfrm>
                <a:prstGeom prst="rect">
                  <a:avLst/>
                </a:prstGeom>
              </p:spPr>
            </p:pic>
          </p:grpSp>
        </p:grpSp>
        <p:grpSp>
          <p:nvGrpSpPr>
            <p:cNvPr id="278" name="Gruppo 277">
              <a:extLst>
                <a:ext uri="{FF2B5EF4-FFF2-40B4-BE49-F238E27FC236}">
                  <a16:creationId xmlns:a16="http://schemas.microsoft.com/office/drawing/2014/main" id="{3E28EF92-3842-3F44-905F-291049332935}"/>
                </a:ext>
              </a:extLst>
            </p:cNvPr>
            <p:cNvGrpSpPr/>
            <p:nvPr/>
          </p:nvGrpSpPr>
          <p:grpSpPr>
            <a:xfrm>
              <a:off x="1026740" y="22182691"/>
              <a:ext cx="10999264" cy="7612986"/>
              <a:chOff x="1026740" y="21925402"/>
              <a:chExt cx="10999264" cy="7612986"/>
            </a:xfrm>
          </p:grpSpPr>
          <p:grpSp>
            <p:nvGrpSpPr>
              <p:cNvPr id="277" name="Gruppo 276">
                <a:extLst>
                  <a:ext uri="{FF2B5EF4-FFF2-40B4-BE49-F238E27FC236}">
                    <a16:creationId xmlns:a16="http://schemas.microsoft.com/office/drawing/2014/main" id="{CA5CF1D2-EBC6-9048-AECC-4B7A1C592E11}"/>
                  </a:ext>
                </a:extLst>
              </p:cNvPr>
              <p:cNvGrpSpPr/>
              <p:nvPr/>
            </p:nvGrpSpPr>
            <p:grpSpPr>
              <a:xfrm>
                <a:off x="1441877" y="21925402"/>
                <a:ext cx="10584127" cy="4729014"/>
                <a:chOff x="1095031" y="21925402"/>
                <a:chExt cx="10584127" cy="4729014"/>
              </a:xfrm>
            </p:grpSpPr>
            <p:pic>
              <p:nvPicPr>
                <p:cNvPr id="182" name="Elemento grafico 181">
                  <a:extLst>
                    <a:ext uri="{FF2B5EF4-FFF2-40B4-BE49-F238E27FC236}">
                      <a16:creationId xmlns:a16="http://schemas.microsoft.com/office/drawing/2014/main" id="{955B6FE2-621F-E149-BB20-53B7DABC08ED}"/>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5995" t="6851" r="9113" b="3576"/>
                <a:stretch/>
              </p:blipFill>
              <p:spPr>
                <a:xfrm>
                  <a:off x="1095031" y="21925402"/>
                  <a:ext cx="5602303" cy="4729014"/>
                </a:xfrm>
                <a:prstGeom prst="round2SameRect">
                  <a:avLst>
                    <a:gd name="adj1" fmla="val 0"/>
                    <a:gd name="adj2" fmla="val 0"/>
                  </a:avLst>
                </a:prstGeom>
              </p:spPr>
            </p:pic>
            <p:grpSp>
              <p:nvGrpSpPr>
                <p:cNvPr id="276" name="Gruppo 275">
                  <a:extLst>
                    <a:ext uri="{FF2B5EF4-FFF2-40B4-BE49-F238E27FC236}">
                      <a16:creationId xmlns:a16="http://schemas.microsoft.com/office/drawing/2014/main" id="{85E2E22E-0B8C-B644-A646-45E00B62053B}"/>
                    </a:ext>
                  </a:extLst>
                </p:cNvPr>
                <p:cNvGrpSpPr/>
                <p:nvPr/>
              </p:nvGrpSpPr>
              <p:grpSpPr>
                <a:xfrm>
                  <a:off x="6810032" y="22760737"/>
                  <a:ext cx="4869126" cy="3058345"/>
                  <a:chOff x="6810032" y="22033545"/>
                  <a:chExt cx="4869126" cy="3058345"/>
                </a:xfrm>
              </p:grpSpPr>
              <p:pic>
                <p:nvPicPr>
                  <p:cNvPr id="184" name="Elemento grafico 183">
                    <a:extLst>
                      <a:ext uri="{FF2B5EF4-FFF2-40B4-BE49-F238E27FC236}">
                        <a16:creationId xmlns:a16="http://schemas.microsoft.com/office/drawing/2014/main" id="{215A6C48-AE14-BB45-97F3-A94994CC7A5E}"/>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8749" r="7783"/>
                  <a:stretch/>
                </p:blipFill>
                <p:spPr>
                  <a:xfrm>
                    <a:off x="6810032" y="22033545"/>
                    <a:ext cx="4869126" cy="1458376"/>
                  </a:xfrm>
                  <a:prstGeom prst="rect">
                    <a:avLst/>
                  </a:prstGeom>
                </p:spPr>
              </p:pic>
              <p:pic>
                <p:nvPicPr>
                  <p:cNvPr id="186" name="Elemento grafico 185">
                    <a:extLst>
                      <a:ext uri="{FF2B5EF4-FFF2-40B4-BE49-F238E27FC236}">
                        <a16:creationId xmlns:a16="http://schemas.microsoft.com/office/drawing/2014/main" id="{90A55952-9EB8-7444-B3D4-09D7E4196F1A}"/>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8726" r="7207"/>
                  <a:stretch/>
                </p:blipFill>
                <p:spPr>
                  <a:xfrm>
                    <a:off x="6810032" y="23643900"/>
                    <a:ext cx="4869126" cy="1447990"/>
                  </a:xfrm>
                  <a:prstGeom prst="roundRect">
                    <a:avLst/>
                  </a:prstGeom>
                </p:spPr>
              </p:pic>
            </p:grpSp>
          </p:grpSp>
          <p:pic>
            <p:nvPicPr>
              <p:cNvPr id="275" name="Immagine 274" descr="Immagine che contiene gatto, fotografia, diverso, molti&#10;&#10;Descrizione generata automaticamente">
                <a:extLst>
                  <a:ext uri="{FF2B5EF4-FFF2-40B4-BE49-F238E27FC236}">
                    <a16:creationId xmlns:a16="http://schemas.microsoft.com/office/drawing/2014/main" id="{F0B16D72-648C-FC41-84D1-23992BCE24B1}"/>
                  </a:ext>
                </a:extLst>
              </p:cNvPr>
              <p:cNvPicPr>
                <a:picLocks noChangeAspect="1"/>
              </p:cNvPicPr>
              <p:nvPr/>
            </p:nvPicPr>
            <p:blipFill>
              <a:blip r:embed="rId18"/>
              <a:stretch>
                <a:fillRect/>
              </a:stretch>
            </p:blipFill>
            <p:spPr>
              <a:xfrm>
                <a:off x="1026740" y="26986928"/>
                <a:ext cx="10999264" cy="2551460"/>
              </a:xfrm>
              <a:prstGeom prst="rect">
                <a:avLst/>
              </a:prstGeom>
            </p:spPr>
          </p:pic>
        </p:grpSp>
      </p:grpSp>
      <p:cxnSp>
        <p:nvCxnSpPr>
          <p:cNvPr id="282" name="Connettore 1 281">
            <a:extLst>
              <a:ext uri="{FF2B5EF4-FFF2-40B4-BE49-F238E27FC236}">
                <a16:creationId xmlns:a16="http://schemas.microsoft.com/office/drawing/2014/main" id="{0BC055FB-0356-1E4A-A877-45A491F68098}"/>
              </a:ext>
            </a:extLst>
          </p:cNvPr>
          <p:cNvCxnSpPr/>
          <p:nvPr/>
        </p:nvCxnSpPr>
        <p:spPr>
          <a:xfrm>
            <a:off x="12599987" y="22004635"/>
            <a:ext cx="0" cy="8257062"/>
          </a:xfrm>
          <a:prstGeom prst="line">
            <a:avLst/>
          </a:prstGeom>
          <a:ln w="25400">
            <a:solidFill>
              <a:srgbClr val="55555B"/>
            </a:solidFill>
            <a:prstDash val="dash"/>
          </a:ln>
        </p:spPr>
        <p:style>
          <a:lnRef idx="1">
            <a:schemeClr val="accent1"/>
          </a:lnRef>
          <a:fillRef idx="0">
            <a:schemeClr val="accent1"/>
          </a:fillRef>
          <a:effectRef idx="0">
            <a:schemeClr val="accent1"/>
          </a:effectRef>
          <a:fontRef idx="minor">
            <a:schemeClr val="tx1"/>
          </a:fontRef>
        </p:style>
      </p:cxnSp>
      <p:cxnSp>
        <p:nvCxnSpPr>
          <p:cNvPr id="283" name="Connettore 1 282">
            <a:extLst>
              <a:ext uri="{FF2B5EF4-FFF2-40B4-BE49-F238E27FC236}">
                <a16:creationId xmlns:a16="http://schemas.microsoft.com/office/drawing/2014/main" id="{30B66D8C-A6A8-2349-9B5A-71FEA53ECF23}"/>
              </a:ext>
            </a:extLst>
          </p:cNvPr>
          <p:cNvCxnSpPr/>
          <p:nvPr/>
        </p:nvCxnSpPr>
        <p:spPr>
          <a:xfrm>
            <a:off x="19093228" y="22004635"/>
            <a:ext cx="0" cy="8257062"/>
          </a:xfrm>
          <a:prstGeom prst="line">
            <a:avLst/>
          </a:prstGeom>
          <a:ln w="25400">
            <a:solidFill>
              <a:srgbClr val="55555B"/>
            </a:solidFill>
            <a:prstDash val="dash"/>
          </a:ln>
        </p:spPr>
        <p:style>
          <a:lnRef idx="1">
            <a:schemeClr val="accent1"/>
          </a:lnRef>
          <a:fillRef idx="0">
            <a:schemeClr val="accent1"/>
          </a:fillRef>
          <a:effectRef idx="0">
            <a:schemeClr val="accent1"/>
          </a:effectRef>
          <a:fontRef idx="minor">
            <a:schemeClr val="tx1"/>
          </a:fontRef>
        </p:style>
      </p:cxnSp>
      <p:sp>
        <p:nvSpPr>
          <p:cNvPr id="284" name="Rettangolo con angoli arrotondati 283">
            <a:extLst>
              <a:ext uri="{FF2B5EF4-FFF2-40B4-BE49-F238E27FC236}">
                <a16:creationId xmlns:a16="http://schemas.microsoft.com/office/drawing/2014/main" id="{3F1B49E3-5EC7-2141-A1D7-C88BE62F31FF}"/>
              </a:ext>
            </a:extLst>
          </p:cNvPr>
          <p:cNvSpPr/>
          <p:nvPr/>
        </p:nvSpPr>
        <p:spPr>
          <a:xfrm>
            <a:off x="5428551" y="21588632"/>
            <a:ext cx="3135501" cy="6939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Visual art</a:t>
            </a:r>
          </a:p>
        </p:txBody>
      </p:sp>
      <p:sp>
        <p:nvSpPr>
          <p:cNvPr id="285" name="Rettangolo con angoli arrotondati 284">
            <a:extLst>
              <a:ext uri="{FF2B5EF4-FFF2-40B4-BE49-F238E27FC236}">
                <a16:creationId xmlns:a16="http://schemas.microsoft.com/office/drawing/2014/main" id="{9EC621E2-6A29-F640-9C41-FAFFE97B4888}"/>
              </a:ext>
            </a:extLst>
          </p:cNvPr>
          <p:cNvSpPr/>
          <p:nvPr/>
        </p:nvSpPr>
        <p:spPr>
          <a:xfrm>
            <a:off x="15161430" y="21588632"/>
            <a:ext cx="1270645" cy="6939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Music</a:t>
            </a:r>
          </a:p>
        </p:txBody>
      </p:sp>
      <p:sp>
        <p:nvSpPr>
          <p:cNvPr id="286" name="Rettangolo con angoli arrotondati 285">
            <a:extLst>
              <a:ext uri="{FF2B5EF4-FFF2-40B4-BE49-F238E27FC236}">
                <a16:creationId xmlns:a16="http://schemas.microsoft.com/office/drawing/2014/main" id="{31BE6657-92BB-6B4C-89F8-A3A9F023150F}"/>
              </a:ext>
            </a:extLst>
          </p:cNvPr>
          <p:cNvSpPr/>
          <p:nvPr/>
        </p:nvSpPr>
        <p:spPr>
          <a:xfrm>
            <a:off x="20350497" y="21588632"/>
            <a:ext cx="3334829" cy="6939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solidFill>
                  <a:schemeClr val="tx1"/>
                </a:solidFill>
              </a:rPr>
              <a:t>TCGA Lung adenocarcinoma</a:t>
            </a:r>
          </a:p>
        </p:txBody>
      </p:sp>
      <p:sp>
        <p:nvSpPr>
          <p:cNvPr id="287" name="CasellaDiTesto 286">
            <a:extLst>
              <a:ext uri="{FF2B5EF4-FFF2-40B4-BE49-F238E27FC236}">
                <a16:creationId xmlns:a16="http://schemas.microsoft.com/office/drawing/2014/main" id="{E2CFE2DE-CD68-0A41-9E9F-869D30E4EAC3}"/>
              </a:ext>
            </a:extLst>
          </p:cNvPr>
          <p:cNvSpPr txBox="1"/>
          <p:nvPr/>
        </p:nvSpPr>
        <p:spPr>
          <a:xfrm>
            <a:off x="13247690" y="31275637"/>
            <a:ext cx="10973422" cy="4816703"/>
          </a:xfrm>
          <a:prstGeom prst="rect">
            <a:avLst/>
          </a:prstGeom>
          <a:noFill/>
        </p:spPr>
        <p:txBody>
          <a:bodyPr wrap="square" rtlCol="0">
            <a:spAutoFit/>
          </a:bodyPr>
          <a:lstStyle/>
          <a:p>
            <a:pPr algn="ctr">
              <a:spcAft>
                <a:spcPts val="1200"/>
              </a:spcAft>
            </a:pPr>
            <a:r>
              <a:rPr lang="it-IT" sz="3300" b="1" u="sng" dirty="0" err="1"/>
              <a:t>References</a:t>
            </a:r>
            <a:endParaRPr lang="it-IT" sz="3300" b="1" u="sng" dirty="0"/>
          </a:p>
          <a:p>
            <a:pPr algn="just"/>
            <a:r>
              <a:rPr lang="it-IT" sz="2200" dirty="0"/>
              <a:t>[1] G. </a:t>
            </a:r>
            <a:r>
              <a:rPr lang="it-IT" sz="2200" dirty="0" err="1"/>
              <a:t>Carlsson</a:t>
            </a:r>
            <a:r>
              <a:rPr lang="it-IT" sz="2200" dirty="0"/>
              <a:t>, “</a:t>
            </a:r>
            <a:r>
              <a:rPr lang="it-IT" sz="2200" dirty="0" err="1"/>
              <a:t>Topology</a:t>
            </a:r>
            <a:r>
              <a:rPr lang="it-IT" sz="2200" dirty="0"/>
              <a:t> and Data,” </a:t>
            </a:r>
            <a:r>
              <a:rPr lang="it-IT" sz="2200" dirty="0" err="1"/>
              <a:t>Bulletin</a:t>
            </a:r>
            <a:r>
              <a:rPr lang="it-IT" sz="2200" dirty="0"/>
              <a:t> of The American Mathematical Society – BULL AMER MATH SOC, vol. 46, pp. 255–308, Apr. 2009.</a:t>
            </a:r>
          </a:p>
          <a:p>
            <a:pPr algn="just"/>
            <a:r>
              <a:rPr lang="it-IT" sz="2200" dirty="0"/>
              <a:t>[2] M. </a:t>
            </a:r>
            <a:r>
              <a:rPr lang="it-IT" sz="2200" dirty="0" err="1"/>
              <a:t>J</a:t>
            </a:r>
            <a:r>
              <a:rPr lang="it-IT" sz="2200" dirty="0"/>
              <a:t>. Ferrarotti, </a:t>
            </a:r>
            <a:r>
              <a:rPr lang="it-IT" sz="2200" dirty="0" err="1"/>
              <a:t>W</a:t>
            </a:r>
            <a:r>
              <a:rPr lang="it-IT" sz="2200" dirty="0"/>
              <a:t>. </a:t>
            </a:r>
            <a:r>
              <a:rPr lang="it-IT" sz="2200" dirty="0" err="1"/>
              <a:t>Rocchia</a:t>
            </a:r>
            <a:r>
              <a:rPr lang="it-IT" sz="2200" dirty="0"/>
              <a:t>, and S. </a:t>
            </a:r>
            <a:r>
              <a:rPr lang="it-IT" sz="2200" dirty="0" err="1"/>
              <a:t>Decherchi</a:t>
            </a:r>
            <a:r>
              <a:rPr lang="it-IT" sz="2200" dirty="0"/>
              <a:t>, “</a:t>
            </a:r>
            <a:r>
              <a:rPr lang="it-IT" sz="2200" dirty="0" err="1"/>
              <a:t>Finding</a:t>
            </a:r>
            <a:r>
              <a:rPr lang="it-IT" sz="2200" dirty="0"/>
              <a:t> </a:t>
            </a:r>
            <a:r>
              <a:rPr lang="it-IT" sz="2200" dirty="0" err="1"/>
              <a:t>Principal</a:t>
            </a:r>
            <a:r>
              <a:rPr lang="it-IT" sz="2200" dirty="0"/>
              <a:t> </a:t>
            </a:r>
            <a:r>
              <a:rPr lang="it-IT" sz="2200" dirty="0" err="1"/>
              <a:t>Paths</a:t>
            </a:r>
            <a:r>
              <a:rPr lang="it-IT" sz="2200" dirty="0"/>
              <a:t> in Data Space,” IEEE </a:t>
            </a:r>
            <a:r>
              <a:rPr lang="it-IT" sz="2200" dirty="0" err="1"/>
              <a:t>Transactions</a:t>
            </a:r>
            <a:r>
              <a:rPr lang="it-IT" sz="2200" dirty="0"/>
              <a:t> on </a:t>
            </a:r>
            <a:r>
              <a:rPr lang="it-IT" sz="2200" dirty="0" err="1"/>
              <a:t>Neural</a:t>
            </a:r>
            <a:r>
              <a:rPr lang="it-IT" sz="2200" dirty="0"/>
              <a:t> Networks and Learning Systems, vol. 30, pp. 2449–2462, </a:t>
            </a:r>
            <a:r>
              <a:rPr lang="it-IT" sz="2200" dirty="0" err="1"/>
              <a:t>Aug</a:t>
            </a:r>
            <a:r>
              <a:rPr lang="it-IT" sz="2200" dirty="0"/>
              <a:t>. 2019</a:t>
            </a:r>
          </a:p>
          <a:p>
            <a:pPr algn="just"/>
            <a:r>
              <a:rPr lang="it-IT" sz="2200" dirty="0"/>
              <a:t>[3] E. Ragusa, P. Gastaldo, </a:t>
            </a:r>
            <a:r>
              <a:rPr lang="it-IT" sz="2200" dirty="0" err="1"/>
              <a:t>R</a:t>
            </a:r>
            <a:r>
              <a:rPr lang="it-IT" sz="2200" dirty="0"/>
              <a:t>. Zunino, M. </a:t>
            </a:r>
            <a:r>
              <a:rPr lang="it-IT" sz="2200" dirty="0" err="1"/>
              <a:t>J</a:t>
            </a:r>
            <a:r>
              <a:rPr lang="it-IT" sz="2200" dirty="0"/>
              <a:t>. Ferrarotti, </a:t>
            </a:r>
            <a:r>
              <a:rPr lang="it-IT" sz="2200" dirty="0" err="1"/>
              <a:t>W</a:t>
            </a:r>
            <a:r>
              <a:rPr lang="it-IT" sz="2200" dirty="0"/>
              <a:t>. </a:t>
            </a:r>
            <a:r>
              <a:rPr lang="it-IT" sz="2200" dirty="0" err="1"/>
              <a:t>Rocchia</a:t>
            </a:r>
            <a:r>
              <a:rPr lang="it-IT" sz="2200" dirty="0"/>
              <a:t>, and S. </a:t>
            </a:r>
            <a:r>
              <a:rPr lang="it-IT" sz="2200" dirty="0" err="1"/>
              <a:t>Decherchi</a:t>
            </a:r>
            <a:r>
              <a:rPr lang="it-IT" sz="2200" dirty="0"/>
              <a:t>, "Cognitive </a:t>
            </a:r>
            <a:r>
              <a:rPr lang="it-IT" sz="2200" dirty="0" err="1"/>
              <a:t>Insights</a:t>
            </a:r>
            <a:r>
              <a:rPr lang="it-IT" sz="2200" dirty="0"/>
              <a:t> </a:t>
            </a:r>
            <a:r>
              <a:rPr lang="it-IT" sz="2200" dirty="0" err="1"/>
              <a:t>into</a:t>
            </a:r>
            <a:r>
              <a:rPr lang="it-IT" sz="2200" dirty="0"/>
              <a:t> </a:t>
            </a:r>
            <a:r>
              <a:rPr lang="it-IT" sz="2200" dirty="0" err="1"/>
              <a:t>Sentic</a:t>
            </a:r>
            <a:r>
              <a:rPr lang="it-IT" sz="2200" dirty="0"/>
              <a:t> </a:t>
            </a:r>
            <a:r>
              <a:rPr lang="it-IT" sz="2200" dirty="0" err="1"/>
              <a:t>Spaces</a:t>
            </a:r>
            <a:r>
              <a:rPr lang="it-IT" sz="2200" dirty="0"/>
              <a:t> Using </a:t>
            </a:r>
            <a:r>
              <a:rPr lang="it-IT" sz="2200" dirty="0" err="1"/>
              <a:t>Principal</a:t>
            </a:r>
            <a:r>
              <a:rPr lang="it-IT" sz="2200" dirty="0"/>
              <a:t> </a:t>
            </a:r>
            <a:r>
              <a:rPr lang="it-IT" sz="2200" dirty="0" err="1"/>
              <a:t>Paths</a:t>
            </a:r>
            <a:r>
              <a:rPr lang="it-IT" sz="2200" dirty="0"/>
              <a:t>", Cognitive </a:t>
            </a:r>
            <a:r>
              <a:rPr lang="it-IT" sz="2200" dirty="0" err="1"/>
              <a:t>Computation</a:t>
            </a:r>
            <a:r>
              <a:rPr lang="it-IT" sz="2200" dirty="0"/>
              <a:t>, </a:t>
            </a:r>
            <a:r>
              <a:rPr lang="it-IT" sz="2200" dirty="0" err="1"/>
              <a:t>July</a:t>
            </a:r>
            <a:r>
              <a:rPr lang="it-IT" sz="2200" dirty="0"/>
              <a:t> 2019.</a:t>
            </a:r>
          </a:p>
          <a:p>
            <a:pPr algn="just"/>
            <a:r>
              <a:rPr lang="it-IT" sz="2200" dirty="0"/>
              <a:t>[4] T. Cover and P. </a:t>
            </a:r>
            <a:r>
              <a:rPr lang="it-IT" sz="2200" dirty="0" err="1"/>
              <a:t>Hart</a:t>
            </a:r>
            <a:r>
              <a:rPr lang="it-IT" sz="2200" dirty="0"/>
              <a:t>, “</a:t>
            </a:r>
            <a:r>
              <a:rPr lang="it-IT" sz="2200" dirty="0" err="1"/>
              <a:t>Nearest</a:t>
            </a:r>
            <a:r>
              <a:rPr lang="it-IT" sz="2200" dirty="0"/>
              <a:t> </a:t>
            </a:r>
            <a:r>
              <a:rPr lang="it-IT" sz="2200" dirty="0" err="1"/>
              <a:t>neighbor</a:t>
            </a:r>
            <a:r>
              <a:rPr lang="it-IT" sz="2200" dirty="0"/>
              <a:t> pattern </a:t>
            </a:r>
            <a:r>
              <a:rPr lang="it-IT" sz="2200" dirty="0" err="1"/>
              <a:t>classification</a:t>
            </a:r>
            <a:r>
              <a:rPr lang="it-IT" sz="2200" dirty="0"/>
              <a:t>,” IEEE </a:t>
            </a:r>
            <a:r>
              <a:rPr lang="it-IT" sz="2200" dirty="0" err="1"/>
              <a:t>Transactions</a:t>
            </a:r>
            <a:r>
              <a:rPr lang="it-IT" sz="2200" dirty="0"/>
              <a:t> on Information </a:t>
            </a:r>
            <a:r>
              <a:rPr lang="it-IT" sz="2200" dirty="0" err="1"/>
              <a:t>Theory</a:t>
            </a:r>
            <a:r>
              <a:rPr lang="it-IT" sz="2200" dirty="0"/>
              <a:t>, vol. 13, pp. 21–27, </a:t>
            </a:r>
            <a:r>
              <a:rPr lang="it-IT" sz="2200" dirty="0" err="1"/>
              <a:t>Jan</a:t>
            </a:r>
            <a:r>
              <a:rPr lang="it-IT" sz="2200" dirty="0"/>
              <a:t>. 1967.</a:t>
            </a:r>
          </a:p>
          <a:p>
            <a:pPr algn="just"/>
            <a:r>
              <a:rPr lang="it-IT" sz="2200" dirty="0"/>
              <a:t>[5] L. van </a:t>
            </a:r>
            <a:r>
              <a:rPr lang="it-IT" sz="2200" dirty="0" err="1"/>
              <a:t>der</a:t>
            </a:r>
            <a:r>
              <a:rPr lang="it-IT" sz="2200" dirty="0"/>
              <a:t> </a:t>
            </a:r>
            <a:r>
              <a:rPr lang="it-IT" sz="2200" dirty="0" err="1"/>
              <a:t>Maaten</a:t>
            </a:r>
            <a:r>
              <a:rPr lang="it-IT" sz="2200" dirty="0"/>
              <a:t> and G. </a:t>
            </a:r>
            <a:r>
              <a:rPr lang="it-IT" sz="2200" dirty="0" err="1"/>
              <a:t>Hinton</a:t>
            </a:r>
            <a:r>
              <a:rPr lang="it-IT" sz="2200" dirty="0"/>
              <a:t>, “</a:t>
            </a:r>
            <a:r>
              <a:rPr lang="it-IT" sz="2200" dirty="0" err="1"/>
              <a:t>Visualizing</a:t>
            </a:r>
            <a:r>
              <a:rPr lang="it-IT" sz="2200" dirty="0"/>
              <a:t> data </a:t>
            </a:r>
            <a:r>
              <a:rPr lang="it-IT" sz="2200" dirty="0" err="1"/>
              <a:t>using</a:t>
            </a:r>
            <a:r>
              <a:rPr lang="it-IT" sz="2200" dirty="0"/>
              <a:t> t-SNE,” Journal of Machine Learning </a:t>
            </a:r>
            <a:r>
              <a:rPr lang="it-IT" sz="2200" dirty="0" err="1"/>
              <a:t>Research</a:t>
            </a:r>
            <a:r>
              <a:rPr lang="it-IT" sz="2200" dirty="0"/>
              <a:t>, vol. 9, pp. 2579–2605, Nov. 2008.</a:t>
            </a:r>
          </a:p>
          <a:p>
            <a:pPr algn="just"/>
            <a:endParaRPr lang="it-IT" sz="2200" dirty="0"/>
          </a:p>
          <a:p>
            <a:pPr algn="just"/>
            <a:endParaRPr lang="it-IT" sz="2200" dirty="0"/>
          </a:p>
        </p:txBody>
      </p:sp>
      <p:sp>
        <p:nvSpPr>
          <p:cNvPr id="298" name="Rettangolo con angoli arrotondati 297">
            <a:extLst>
              <a:ext uri="{FF2B5EF4-FFF2-40B4-BE49-F238E27FC236}">
                <a16:creationId xmlns:a16="http://schemas.microsoft.com/office/drawing/2014/main" id="{DE79A4F4-AD8C-B546-9AF0-1B2B236EF42D}"/>
              </a:ext>
            </a:extLst>
          </p:cNvPr>
          <p:cNvSpPr/>
          <p:nvPr/>
        </p:nvSpPr>
        <p:spPr>
          <a:xfrm rot="5400000">
            <a:off x="20686414" y="9787656"/>
            <a:ext cx="1789263" cy="5492693"/>
          </a:xfrm>
          <a:prstGeom prst="round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ctr" anchorCtr="1" forceAA="0" compatLnSpc="1">
            <a:prstTxWarp prst="textNoShape">
              <a:avLst/>
            </a:prstTxWarp>
            <a:noAutofit/>
          </a:bodyPr>
          <a:lstStyle/>
          <a:p>
            <a:pPr marL="450850" indent="-317500">
              <a:tabLst>
                <a:tab pos="5146675" algn="l"/>
              </a:tabLst>
            </a:pPr>
            <a:r>
              <a:rPr lang="en-GB" sz="2200" b="1" dirty="0">
                <a:solidFill>
                  <a:schemeClr val="tx1"/>
                </a:solidFill>
              </a:rPr>
              <a:t>Dataset:</a:t>
            </a:r>
          </a:p>
          <a:p>
            <a:pPr marL="476250" indent="-342900">
              <a:buFont typeface="Arial" panose="020B0604020202020204" pitchFamily="34" charset="0"/>
              <a:buChar char="•"/>
              <a:tabLst>
                <a:tab pos="5146675" algn="l"/>
              </a:tabLst>
            </a:pPr>
            <a:r>
              <a:rPr lang="en-GB" sz="2200" dirty="0">
                <a:solidFill>
                  <a:schemeClr val="tx1"/>
                </a:solidFill>
              </a:rPr>
              <a:t>Derived features from CNNs </a:t>
            </a:r>
          </a:p>
          <a:p>
            <a:pPr marL="801688" indent="-668338">
              <a:tabLst>
                <a:tab pos="5146675" algn="l"/>
              </a:tabLst>
            </a:pPr>
            <a:r>
              <a:rPr lang="en-GB" sz="2200" dirty="0">
                <a:solidFill>
                  <a:schemeClr val="tx1"/>
                </a:solidFill>
              </a:rPr>
              <a:t>(visual artworks and songs)</a:t>
            </a:r>
          </a:p>
          <a:p>
            <a:pPr marL="476250" indent="-342900">
              <a:buFont typeface="Arial" panose="020B0604020202020204" pitchFamily="34" charset="0"/>
              <a:buChar char="•"/>
              <a:tabLst>
                <a:tab pos="5146675" algn="l"/>
              </a:tabLst>
            </a:pPr>
            <a:r>
              <a:rPr lang="en-US" sz="2200" dirty="0">
                <a:solidFill>
                  <a:schemeClr val="tx1"/>
                </a:solidFill>
              </a:rPr>
              <a:t>Human RNA-Seq samples from tumor </a:t>
            </a:r>
          </a:p>
          <a:p>
            <a:pPr marL="717550" indent="-635000">
              <a:tabLst>
                <a:tab pos="5146675" algn="l"/>
              </a:tabLst>
            </a:pPr>
            <a:r>
              <a:rPr lang="en-GB" sz="2200" dirty="0">
                <a:solidFill>
                  <a:schemeClr val="tx1"/>
                </a:solidFill>
              </a:rPr>
              <a:t>and physiological tissues</a:t>
            </a:r>
          </a:p>
        </p:txBody>
      </p:sp>
      <p:grpSp>
        <p:nvGrpSpPr>
          <p:cNvPr id="65" name="Gruppo 64">
            <a:extLst>
              <a:ext uri="{FF2B5EF4-FFF2-40B4-BE49-F238E27FC236}">
                <a16:creationId xmlns:a16="http://schemas.microsoft.com/office/drawing/2014/main" id="{7E9DCEE8-0A89-CA4E-9814-F3EF1F9A308A}"/>
              </a:ext>
            </a:extLst>
          </p:cNvPr>
          <p:cNvGrpSpPr/>
          <p:nvPr/>
        </p:nvGrpSpPr>
        <p:grpSpPr>
          <a:xfrm>
            <a:off x="19670950" y="13705089"/>
            <a:ext cx="4712187" cy="3277290"/>
            <a:chOff x="19670950" y="13705089"/>
            <a:chExt cx="4712187" cy="3277290"/>
          </a:xfrm>
        </p:grpSpPr>
        <p:sp>
          <p:nvSpPr>
            <p:cNvPr id="289" name="Rettangolo con angoli arrotondati sullo stesso lato 288">
              <a:extLst>
                <a:ext uri="{FF2B5EF4-FFF2-40B4-BE49-F238E27FC236}">
                  <a16:creationId xmlns:a16="http://schemas.microsoft.com/office/drawing/2014/main" id="{6025214E-0516-E140-A2B1-0B72803C2908}"/>
                </a:ext>
              </a:extLst>
            </p:cNvPr>
            <p:cNvSpPr/>
            <p:nvPr/>
          </p:nvSpPr>
          <p:spPr>
            <a:xfrm>
              <a:off x="19670950" y="13705089"/>
              <a:ext cx="4529875" cy="3277290"/>
            </a:xfrm>
            <a:prstGeom prst="round2SameRect">
              <a:avLst>
                <a:gd name="adj1" fmla="val 5749"/>
                <a:gd name="adj2" fmla="val 0"/>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2200" dirty="0"/>
            </a:p>
          </p:txBody>
        </p:sp>
        <p:sp>
          <p:nvSpPr>
            <p:cNvPr id="290" name="Rettangolo 289">
              <a:extLst>
                <a:ext uri="{FF2B5EF4-FFF2-40B4-BE49-F238E27FC236}">
                  <a16:creationId xmlns:a16="http://schemas.microsoft.com/office/drawing/2014/main" id="{3ED91FA6-16B8-CE4E-8014-A671121E5474}"/>
                </a:ext>
              </a:extLst>
            </p:cNvPr>
            <p:cNvSpPr/>
            <p:nvPr/>
          </p:nvSpPr>
          <p:spPr>
            <a:xfrm>
              <a:off x="19772979" y="13838126"/>
              <a:ext cx="4325815" cy="2388306"/>
            </a:xfrm>
            <a:prstGeom prst="rect">
              <a:avLst/>
            </a:prstGeom>
            <a:noFill/>
            <a:ln w="15875">
              <a:solidFill>
                <a:srgbClr val="55555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200"/>
            </a:p>
          </p:txBody>
        </p:sp>
        <p:grpSp>
          <p:nvGrpSpPr>
            <p:cNvPr id="330" name="Gruppo 329">
              <a:extLst>
                <a:ext uri="{FF2B5EF4-FFF2-40B4-BE49-F238E27FC236}">
                  <a16:creationId xmlns:a16="http://schemas.microsoft.com/office/drawing/2014/main" id="{C13AA1F3-6B70-D341-B575-A6FA1BD2A408}"/>
                </a:ext>
              </a:extLst>
            </p:cNvPr>
            <p:cNvGrpSpPr/>
            <p:nvPr/>
          </p:nvGrpSpPr>
          <p:grpSpPr>
            <a:xfrm>
              <a:off x="19932013" y="13996833"/>
              <a:ext cx="3919024" cy="488526"/>
              <a:chOff x="19629546" y="12640754"/>
              <a:chExt cx="3919024" cy="488526"/>
            </a:xfrm>
          </p:grpSpPr>
          <p:sp>
            <p:nvSpPr>
              <p:cNvPr id="291" name="Rettangolo 290">
                <a:extLst>
                  <a:ext uri="{FF2B5EF4-FFF2-40B4-BE49-F238E27FC236}">
                    <a16:creationId xmlns:a16="http://schemas.microsoft.com/office/drawing/2014/main" id="{C2D9E7A8-67F4-AB4E-8A01-633AF253CE4A}"/>
                  </a:ext>
                </a:extLst>
              </p:cNvPr>
              <p:cNvSpPr/>
              <p:nvPr/>
            </p:nvSpPr>
            <p:spPr>
              <a:xfrm rot="5400000">
                <a:off x="19787077" y="12517406"/>
                <a:ext cx="453883" cy="768945"/>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tx1"/>
                    </a:solidFill>
                  </a:rPr>
                  <a:t>PP</a:t>
                </a:r>
                <a:r>
                  <a:rPr lang="en-GB" sz="2200" b="1" baseline="-25000" dirty="0">
                    <a:solidFill>
                      <a:schemeClr val="tx1"/>
                    </a:solidFill>
                  </a:rPr>
                  <a:t>1</a:t>
                </a:r>
                <a:endParaRPr lang="en-GB" sz="2200" b="1" dirty="0">
                  <a:solidFill>
                    <a:schemeClr val="tx1"/>
                  </a:solidFill>
                </a:endParaRPr>
              </a:p>
              <a:p>
                <a:pPr algn="ctr"/>
                <a:endParaRPr lang="en-GB" sz="2200" b="1" dirty="0">
                  <a:solidFill>
                    <a:schemeClr val="tx1"/>
                  </a:solidFill>
                </a:endParaRPr>
              </a:p>
            </p:txBody>
          </p:sp>
          <p:sp>
            <p:nvSpPr>
              <p:cNvPr id="300" name="Rettangolo 299">
                <a:extLst>
                  <a:ext uri="{FF2B5EF4-FFF2-40B4-BE49-F238E27FC236}">
                    <a16:creationId xmlns:a16="http://schemas.microsoft.com/office/drawing/2014/main" id="{CD63F2FA-8B1A-7549-AD28-CAD1358FFD55}"/>
                  </a:ext>
                </a:extLst>
              </p:cNvPr>
              <p:cNvSpPr/>
              <p:nvPr/>
            </p:nvSpPr>
            <p:spPr>
              <a:xfrm rot="5400000">
                <a:off x="20837533" y="12517876"/>
                <a:ext cx="453885" cy="768924"/>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tx1"/>
                    </a:solidFill>
                  </a:rPr>
                  <a:t>PP</a:t>
                </a:r>
                <a:r>
                  <a:rPr lang="en-GB" sz="2200" b="1" baseline="-25000" dirty="0">
                    <a:solidFill>
                      <a:schemeClr val="tx1"/>
                    </a:solidFill>
                  </a:rPr>
                  <a:t>2</a:t>
                </a:r>
                <a:endParaRPr lang="en-GB" sz="2200" b="1" dirty="0">
                  <a:solidFill>
                    <a:schemeClr val="tx1"/>
                  </a:solidFill>
                </a:endParaRPr>
              </a:p>
              <a:p>
                <a:pPr algn="ctr"/>
                <a:endParaRPr lang="en-GB" sz="2200" b="1" dirty="0">
                  <a:solidFill>
                    <a:schemeClr val="tx1"/>
                  </a:solidFill>
                </a:endParaRPr>
              </a:p>
            </p:txBody>
          </p:sp>
          <p:sp>
            <p:nvSpPr>
              <p:cNvPr id="301" name="Rettangolo 300">
                <a:extLst>
                  <a:ext uri="{FF2B5EF4-FFF2-40B4-BE49-F238E27FC236}">
                    <a16:creationId xmlns:a16="http://schemas.microsoft.com/office/drawing/2014/main" id="{A041C2E4-D6D9-4C4F-9B31-94E0091201FF}"/>
                  </a:ext>
                </a:extLst>
              </p:cNvPr>
              <p:cNvSpPr/>
              <p:nvPr/>
            </p:nvSpPr>
            <p:spPr>
              <a:xfrm rot="5400000">
                <a:off x="22937188" y="12517439"/>
                <a:ext cx="453883" cy="768880"/>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t" anchorCtr="0" forceAA="0" compatLnSpc="1">
                <a:prstTxWarp prst="textNoShape">
                  <a:avLst/>
                </a:prstTxWarp>
                <a:noAutofit/>
              </a:bodyPr>
              <a:lstStyle/>
              <a:p>
                <a:pPr algn="ctr"/>
                <a:r>
                  <a:rPr lang="en-GB" sz="2200" b="1" dirty="0" err="1">
                    <a:solidFill>
                      <a:schemeClr val="tx1"/>
                    </a:solidFill>
                  </a:rPr>
                  <a:t>PP</a:t>
                </a:r>
                <a:r>
                  <a:rPr lang="en-GB" sz="2200" b="1" baseline="-25000" dirty="0" err="1">
                    <a:solidFill>
                      <a:schemeClr val="tx1"/>
                    </a:solidFill>
                  </a:rPr>
                  <a:t>n</a:t>
                </a:r>
                <a:endParaRPr lang="en-GB" sz="2200" b="1" dirty="0">
                  <a:solidFill>
                    <a:schemeClr val="tx1"/>
                  </a:solidFill>
                </a:endParaRPr>
              </a:p>
              <a:p>
                <a:pPr algn="ctr"/>
                <a:endParaRPr lang="en-GB" sz="2200" b="1" dirty="0">
                  <a:solidFill>
                    <a:schemeClr val="tx1"/>
                  </a:solidFill>
                </a:endParaRPr>
              </a:p>
            </p:txBody>
          </p:sp>
          <p:sp>
            <p:nvSpPr>
              <p:cNvPr id="304" name="Rettangolo 303">
                <a:extLst>
                  <a:ext uri="{FF2B5EF4-FFF2-40B4-BE49-F238E27FC236}">
                    <a16:creationId xmlns:a16="http://schemas.microsoft.com/office/drawing/2014/main" id="{2C97C233-B344-E84C-AEAB-410CE7B5FFD0}"/>
                  </a:ext>
                </a:extLst>
              </p:cNvPr>
              <p:cNvSpPr/>
              <p:nvPr/>
            </p:nvSpPr>
            <p:spPr>
              <a:xfrm>
                <a:off x="21776113" y="12640754"/>
                <a:ext cx="737018" cy="439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54" tIns="31779" rIns="63554" bIns="31779" numCol="1" spcCol="0" rtlCol="0" fromWordArt="0" anchor="ctr" anchorCtr="0" forceAA="0" compatLnSpc="1">
                <a:prstTxWarp prst="textNoShape">
                  <a:avLst/>
                </a:prstTxWarp>
                <a:noAutofit/>
              </a:bodyPr>
              <a:lstStyle/>
              <a:p>
                <a:pPr algn="ctr"/>
                <a:r>
                  <a:rPr lang="en-GB" sz="2200" b="1" dirty="0">
                    <a:solidFill>
                      <a:schemeClr val="tx1"/>
                    </a:solidFill>
                  </a:rPr>
                  <a:t>…</a:t>
                </a:r>
              </a:p>
            </p:txBody>
          </p:sp>
        </p:grpSp>
        <p:sp>
          <p:nvSpPr>
            <p:cNvPr id="305" name="Rettangolo 304">
              <a:extLst>
                <a:ext uri="{FF2B5EF4-FFF2-40B4-BE49-F238E27FC236}">
                  <a16:creationId xmlns:a16="http://schemas.microsoft.com/office/drawing/2014/main" id="{FE66A29C-D117-B145-9DF6-F5E24AF8DC58}"/>
                </a:ext>
              </a:extLst>
            </p:cNvPr>
            <p:cNvSpPr/>
            <p:nvPr/>
          </p:nvSpPr>
          <p:spPr>
            <a:xfrm rot="5400000">
              <a:off x="21812278" y="14952872"/>
              <a:ext cx="453887" cy="1993771"/>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tx1"/>
                  </a:solidFill>
                </a:rPr>
                <a:t>Elbow method</a:t>
              </a:r>
            </a:p>
            <a:p>
              <a:pPr algn="ctr"/>
              <a:endParaRPr lang="en-GB" sz="2200" b="1" dirty="0">
                <a:solidFill>
                  <a:schemeClr val="tx1"/>
                </a:solidFill>
              </a:endParaRPr>
            </a:p>
          </p:txBody>
        </p:sp>
        <p:sp>
          <p:nvSpPr>
            <p:cNvPr id="309" name="Rettangolo 308">
              <a:extLst>
                <a:ext uri="{FF2B5EF4-FFF2-40B4-BE49-F238E27FC236}">
                  <a16:creationId xmlns:a16="http://schemas.microsoft.com/office/drawing/2014/main" id="{7CD7FAB5-3154-3E48-97FA-DC1B79A192AD}"/>
                </a:ext>
              </a:extLst>
            </p:cNvPr>
            <p:cNvSpPr/>
            <p:nvPr/>
          </p:nvSpPr>
          <p:spPr>
            <a:xfrm rot="5400000">
              <a:off x="21821160" y="16019558"/>
              <a:ext cx="436125" cy="1272025"/>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tx1"/>
                  </a:solidFill>
                </a:rPr>
                <a:t>Best PP</a:t>
              </a:r>
            </a:p>
          </p:txBody>
        </p:sp>
        <p:cxnSp>
          <p:nvCxnSpPr>
            <p:cNvPr id="310" name="Connettore 2 309">
              <a:extLst>
                <a:ext uri="{FF2B5EF4-FFF2-40B4-BE49-F238E27FC236}">
                  <a16:creationId xmlns:a16="http://schemas.microsoft.com/office/drawing/2014/main" id="{08934969-1B97-EA4A-A7A4-FF9EF73CB194}"/>
                </a:ext>
              </a:extLst>
            </p:cNvPr>
            <p:cNvCxnSpPr>
              <a:cxnSpLocks/>
              <a:stCxn id="305" idx="1"/>
              <a:endCxn id="306" idx="3"/>
            </p:cNvCxnSpPr>
            <p:nvPr/>
          </p:nvCxnSpPr>
          <p:spPr>
            <a:xfrm flipH="1" flipV="1">
              <a:off x="20317606" y="15278077"/>
              <a:ext cx="1721615" cy="444737"/>
            </a:xfrm>
            <a:prstGeom prst="straightConnector1">
              <a:avLst/>
            </a:prstGeom>
            <a:ln w="19050" cap="flat">
              <a:solidFill>
                <a:srgbClr val="55555B"/>
              </a:solidFill>
              <a:miter lim="800000"/>
              <a:headEnd type="none"/>
              <a:tailEnd type="oval" w="med" len="lg"/>
            </a:ln>
          </p:spPr>
          <p:style>
            <a:lnRef idx="1">
              <a:schemeClr val="accent1"/>
            </a:lnRef>
            <a:fillRef idx="0">
              <a:schemeClr val="accent1"/>
            </a:fillRef>
            <a:effectRef idx="0">
              <a:schemeClr val="accent1"/>
            </a:effectRef>
            <a:fontRef idx="minor">
              <a:schemeClr val="tx1"/>
            </a:fontRef>
          </p:style>
        </p:cxnSp>
        <p:cxnSp>
          <p:nvCxnSpPr>
            <p:cNvPr id="311" name="Connettore 2 310">
              <a:extLst>
                <a:ext uri="{FF2B5EF4-FFF2-40B4-BE49-F238E27FC236}">
                  <a16:creationId xmlns:a16="http://schemas.microsoft.com/office/drawing/2014/main" id="{E09BE306-A9B2-6047-994E-3A1864B18A03}"/>
                </a:ext>
              </a:extLst>
            </p:cNvPr>
            <p:cNvCxnSpPr>
              <a:cxnSpLocks/>
              <a:stCxn id="305" idx="1"/>
              <a:endCxn id="307" idx="3"/>
            </p:cNvCxnSpPr>
            <p:nvPr/>
          </p:nvCxnSpPr>
          <p:spPr>
            <a:xfrm flipH="1" flipV="1">
              <a:off x="21368583" y="15287716"/>
              <a:ext cx="670638" cy="435098"/>
            </a:xfrm>
            <a:prstGeom prst="straightConnector1">
              <a:avLst/>
            </a:prstGeom>
            <a:ln w="19050">
              <a:solidFill>
                <a:srgbClr val="55555B"/>
              </a:solidFill>
              <a:tailEnd type="oval" w="med" len="lg"/>
            </a:ln>
          </p:spPr>
          <p:style>
            <a:lnRef idx="1">
              <a:schemeClr val="accent1"/>
            </a:lnRef>
            <a:fillRef idx="0">
              <a:schemeClr val="accent1"/>
            </a:fillRef>
            <a:effectRef idx="0">
              <a:schemeClr val="accent1"/>
            </a:effectRef>
            <a:fontRef idx="minor">
              <a:schemeClr val="tx1"/>
            </a:fontRef>
          </p:style>
        </p:cxnSp>
        <p:cxnSp>
          <p:nvCxnSpPr>
            <p:cNvPr id="312" name="Connettore 2 311">
              <a:extLst>
                <a:ext uri="{FF2B5EF4-FFF2-40B4-BE49-F238E27FC236}">
                  <a16:creationId xmlns:a16="http://schemas.microsoft.com/office/drawing/2014/main" id="{AECC4F82-D73B-0647-B113-909AF639EB63}"/>
                </a:ext>
              </a:extLst>
            </p:cNvPr>
            <p:cNvCxnSpPr>
              <a:cxnSpLocks/>
              <a:stCxn id="305" idx="1"/>
              <a:endCxn id="308" idx="3"/>
            </p:cNvCxnSpPr>
            <p:nvPr/>
          </p:nvCxnSpPr>
          <p:spPr>
            <a:xfrm flipV="1">
              <a:off x="22039221" y="15299874"/>
              <a:ext cx="1427660" cy="422940"/>
            </a:xfrm>
            <a:prstGeom prst="straightConnector1">
              <a:avLst/>
            </a:prstGeom>
            <a:ln w="19050">
              <a:solidFill>
                <a:srgbClr val="55555B"/>
              </a:solidFill>
              <a:tailEnd type="oval" w="med" len="lg"/>
            </a:ln>
          </p:spPr>
          <p:style>
            <a:lnRef idx="1">
              <a:schemeClr val="accent1"/>
            </a:lnRef>
            <a:fillRef idx="0">
              <a:schemeClr val="accent1"/>
            </a:fillRef>
            <a:effectRef idx="0">
              <a:schemeClr val="accent1"/>
            </a:effectRef>
            <a:fontRef idx="minor">
              <a:schemeClr val="tx1"/>
            </a:fontRef>
          </p:style>
        </p:cxnSp>
        <p:cxnSp>
          <p:nvCxnSpPr>
            <p:cNvPr id="313" name="Connettore 2 312">
              <a:extLst>
                <a:ext uri="{FF2B5EF4-FFF2-40B4-BE49-F238E27FC236}">
                  <a16:creationId xmlns:a16="http://schemas.microsoft.com/office/drawing/2014/main" id="{8CFF051F-EB61-7240-87BA-1A4A6384653C}"/>
                </a:ext>
              </a:extLst>
            </p:cNvPr>
            <p:cNvCxnSpPr>
              <a:cxnSpLocks/>
              <a:stCxn id="305" idx="3"/>
              <a:endCxn id="309" idx="1"/>
            </p:cNvCxnSpPr>
            <p:nvPr/>
          </p:nvCxnSpPr>
          <p:spPr>
            <a:xfrm>
              <a:off x="22039221" y="16176701"/>
              <a:ext cx="1" cy="260807"/>
            </a:xfrm>
            <a:prstGeom prst="straightConnector1">
              <a:avLst/>
            </a:prstGeom>
            <a:ln w="19050">
              <a:solidFill>
                <a:srgbClr val="55555B"/>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14" name="Connettore 2 313">
              <a:extLst>
                <a:ext uri="{FF2B5EF4-FFF2-40B4-BE49-F238E27FC236}">
                  <a16:creationId xmlns:a16="http://schemas.microsoft.com/office/drawing/2014/main" id="{49AFCC14-8C9C-D449-8507-7EA3B68C67A0}"/>
                </a:ext>
              </a:extLst>
            </p:cNvPr>
            <p:cNvCxnSpPr>
              <a:cxnSpLocks/>
              <a:stCxn id="300" idx="3"/>
              <a:endCxn id="307" idx="1"/>
            </p:cNvCxnSpPr>
            <p:nvPr/>
          </p:nvCxnSpPr>
          <p:spPr>
            <a:xfrm>
              <a:off x="21366943" y="14485360"/>
              <a:ext cx="1640" cy="348471"/>
            </a:xfrm>
            <a:prstGeom prst="straightConnector1">
              <a:avLst/>
            </a:prstGeom>
            <a:ln w="19050">
              <a:solidFill>
                <a:srgbClr val="55555B"/>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15" name="Connettore 2 314">
              <a:extLst>
                <a:ext uri="{FF2B5EF4-FFF2-40B4-BE49-F238E27FC236}">
                  <a16:creationId xmlns:a16="http://schemas.microsoft.com/office/drawing/2014/main" id="{E3D523E8-30AF-434E-8846-3A57B26C5073}"/>
                </a:ext>
              </a:extLst>
            </p:cNvPr>
            <p:cNvCxnSpPr>
              <a:cxnSpLocks/>
              <a:stCxn id="291" idx="3"/>
              <a:endCxn id="306" idx="1"/>
            </p:cNvCxnSpPr>
            <p:nvPr/>
          </p:nvCxnSpPr>
          <p:spPr>
            <a:xfrm>
              <a:off x="20316485" y="14484899"/>
              <a:ext cx="1121" cy="339293"/>
            </a:xfrm>
            <a:prstGeom prst="straightConnector1">
              <a:avLst/>
            </a:prstGeom>
            <a:ln w="19050">
              <a:solidFill>
                <a:srgbClr val="55555B"/>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16" name="Connettore 2 315">
              <a:extLst>
                <a:ext uri="{FF2B5EF4-FFF2-40B4-BE49-F238E27FC236}">
                  <a16:creationId xmlns:a16="http://schemas.microsoft.com/office/drawing/2014/main" id="{7847B2A4-FC16-8043-94C2-B09A92CACE87}"/>
                </a:ext>
              </a:extLst>
            </p:cNvPr>
            <p:cNvCxnSpPr>
              <a:cxnSpLocks/>
              <a:stCxn id="301" idx="3"/>
              <a:endCxn id="308" idx="1"/>
            </p:cNvCxnSpPr>
            <p:nvPr/>
          </p:nvCxnSpPr>
          <p:spPr>
            <a:xfrm>
              <a:off x="23466597" y="14484900"/>
              <a:ext cx="284" cy="348057"/>
            </a:xfrm>
            <a:prstGeom prst="straightConnector1">
              <a:avLst/>
            </a:prstGeom>
            <a:ln w="19050">
              <a:solidFill>
                <a:srgbClr val="55555B"/>
              </a:solidFill>
              <a:tailEnd type="arrow" w="med" len="lg"/>
            </a:ln>
          </p:spPr>
          <p:style>
            <a:lnRef idx="1">
              <a:schemeClr val="accent1"/>
            </a:lnRef>
            <a:fillRef idx="0">
              <a:schemeClr val="accent1"/>
            </a:fillRef>
            <a:effectRef idx="0">
              <a:schemeClr val="accent1"/>
            </a:effectRef>
            <a:fontRef idx="minor">
              <a:schemeClr val="tx1"/>
            </a:fontRef>
          </p:style>
        </p:cxnSp>
        <p:sp>
          <p:nvSpPr>
            <p:cNvPr id="319" name="Rettangolo 318">
              <a:extLst>
                <a:ext uri="{FF2B5EF4-FFF2-40B4-BE49-F238E27FC236}">
                  <a16:creationId xmlns:a16="http://schemas.microsoft.com/office/drawing/2014/main" id="{1BD4C643-AD99-F94C-88AA-51779504CEC9}"/>
                </a:ext>
              </a:extLst>
            </p:cNvPr>
            <p:cNvSpPr/>
            <p:nvPr/>
          </p:nvSpPr>
          <p:spPr>
            <a:xfrm rot="5400000">
              <a:off x="23369216" y="15441423"/>
              <a:ext cx="781786" cy="1246056"/>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bg1"/>
                  </a:solidFill>
                </a:rPr>
                <a:t>Model selection</a:t>
              </a:r>
            </a:p>
          </p:txBody>
        </p:sp>
        <p:grpSp>
          <p:nvGrpSpPr>
            <p:cNvPr id="337" name="Gruppo 336">
              <a:extLst>
                <a:ext uri="{FF2B5EF4-FFF2-40B4-BE49-F238E27FC236}">
                  <a16:creationId xmlns:a16="http://schemas.microsoft.com/office/drawing/2014/main" id="{34BDAF84-ED3D-4A43-B62E-6FB9B8A24342}"/>
                </a:ext>
              </a:extLst>
            </p:cNvPr>
            <p:cNvGrpSpPr/>
            <p:nvPr/>
          </p:nvGrpSpPr>
          <p:grpSpPr>
            <a:xfrm>
              <a:off x="19933133" y="14812495"/>
              <a:ext cx="3917904" cy="487378"/>
              <a:chOff x="19630666" y="13846430"/>
              <a:chExt cx="3917904" cy="487378"/>
            </a:xfrm>
          </p:grpSpPr>
          <p:sp>
            <p:nvSpPr>
              <p:cNvPr id="306" name="Rettangolo 305">
                <a:extLst>
                  <a:ext uri="{FF2B5EF4-FFF2-40B4-BE49-F238E27FC236}">
                    <a16:creationId xmlns:a16="http://schemas.microsoft.com/office/drawing/2014/main" id="{F99ED6CC-8F14-284D-9D8C-593F86C1E878}"/>
                  </a:ext>
                </a:extLst>
              </p:cNvPr>
              <p:cNvSpPr/>
              <p:nvPr/>
            </p:nvSpPr>
            <p:spPr>
              <a:xfrm rot="5400000">
                <a:off x="19788197" y="13700596"/>
                <a:ext cx="453885" cy="768947"/>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tx1"/>
                    </a:solidFill>
                  </a:rPr>
                  <a:t>V</a:t>
                </a:r>
                <a:r>
                  <a:rPr lang="en-GB" sz="2200" b="1" baseline="-25000" dirty="0">
                    <a:solidFill>
                      <a:schemeClr val="tx1"/>
                    </a:solidFill>
                  </a:rPr>
                  <a:t>1</a:t>
                </a:r>
                <a:endParaRPr lang="en-GB" sz="2200" b="1" dirty="0">
                  <a:solidFill>
                    <a:schemeClr val="tx1"/>
                  </a:solidFill>
                </a:endParaRPr>
              </a:p>
              <a:p>
                <a:pPr algn="ctr"/>
                <a:endParaRPr lang="en-GB" sz="2200" b="1" dirty="0">
                  <a:solidFill>
                    <a:schemeClr val="tx1"/>
                  </a:solidFill>
                </a:endParaRPr>
              </a:p>
            </p:txBody>
          </p:sp>
          <p:sp>
            <p:nvSpPr>
              <p:cNvPr id="307" name="Rettangolo 306">
                <a:extLst>
                  <a:ext uri="{FF2B5EF4-FFF2-40B4-BE49-F238E27FC236}">
                    <a16:creationId xmlns:a16="http://schemas.microsoft.com/office/drawing/2014/main" id="{084C17ED-92A8-C146-B85B-805E52B168EF}"/>
                  </a:ext>
                </a:extLst>
              </p:cNvPr>
              <p:cNvSpPr/>
              <p:nvPr/>
            </p:nvSpPr>
            <p:spPr>
              <a:xfrm rot="5400000">
                <a:off x="20839174" y="13710259"/>
                <a:ext cx="453885" cy="768899"/>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tx1"/>
                    </a:solidFill>
                  </a:rPr>
                  <a:t>V</a:t>
                </a:r>
                <a:r>
                  <a:rPr lang="en-GB" sz="2200" b="1" baseline="-25000" dirty="0">
                    <a:solidFill>
                      <a:schemeClr val="tx1"/>
                    </a:solidFill>
                  </a:rPr>
                  <a:t>2</a:t>
                </a:r>
                <a:endParaRPr lang="en-GB" sz="2200" b="1" dirty="0">
                  <a:solidFill>
                    <a:schemeClr val="tx1"/>
                  </a:solidFill>
                </a:endParaRPr>
              </a:p>
              <a:p>
                <a:pPr algn="ctr"/>
                <a:endParaRPr lang="en-GB" sz="2200" b="1" dirty="0">
                  <a:solidFill>
                    <a:schemeClr val="tx1"/>
                  </a:solidFill>
                </a:endParaRPr>
              </a:p>
            </p:txBody>
          </p:sp>
          <p:sp>
            <p:nvSpPr>
              <p:cNvPr id="308" name="Rettangolo 307">
                <a:extLst>
                  <a:ext uri="{FF2B5EF4-FFF2-40B4-BE49-F238E27FC236}">
                    <a16:creationId xmlns:a16="http://schemas.microsoft.com/office/drawing/2014/main" id="{5EFE08B6-5193-CD4E-ABEA-272B9CB66924}"/>
                  </a:ext>
                </a:extLst>
              </p:cNvPr>
              <p:cNvSpPr/>
              <p:nvPr/>
            </p:nvSpPr>
            <p:spPr>
              <a:xfrm rot="5400000">
                <a:off x="22930955" y="13716194"/>
                <a:ext cx="466917" cy="768312"/>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3554" tIns="31779" rIns="63554" bIns="31779" numCol="1" spcCol="0" rtlCol="0" fromWordArt="0" anchor="t" anchorCtr="0" forceAA="0" compatLnSpc="1">
                <a:prstTxWarp prst="textNoShape">
                  <a:avLst/>
                </a:prstTxWarp>
                <a:noAutofit/>
              </a:bodyPr>
              <a:lstStyle/>
              <a:p>
                <a:pPr algn="ctr"/>
                <a:r>
                  <a:rPr lang="en-GB" sz="2200" b="1" dirty="0" err="1">
                    <a:solidFill>
                      <a:schemeClr val="tx1"/>
                    </a:solidFill>
                  </a:rPr>
                  <a:t>V</a:t>
                </a:r>
                <a:r>
                  <a:rPr lang="en-GB" sz="2200" b="1" baseline="-25000" dirty="0" err="1">
                    <a:solidFill>
                      <a:schemeClr val="tx1"/>
                    </a:solidFill>
                  </a:rPr>
                  <a:t>n</a:t>
                </a:r>
                <a:endParaRPr lang="en-GB" sz="2200" b="1" dirty="0">
                  <a:solidFill>
                    <a:schemeClr val="tx1"/>
                  </a:solidFill>
                </a:endParaRPr>
              </a:p>
              <a:p>
                <a:pPr algn="ctr"/>
                <a:endParaRPr lang="en-GB" sz="2200" b="1" dirty="0">
                  <a:solidFill>
                    <a:schemeClr val="tx1"/>
                  </a:solidFill>
                </a:endParaRPr>
              </a:p>
            </p:txBody>
          </p:sp>
          <p:sp>
            <p:nvSpPr>
              <p:cNvPr id="320" name="Rettangolo 319">
                <a:extLst>
                  <a:ext uri="{FF2B5EF4-FFF2-40B4-BE49-F238E27FC236}">
                    <a16:creationId xmlns:a16="http://schemas.microsoft.com/office/drawing/2014/main" id="{B574C02B-820B-844E-A223-50B0BC5EA003}"/>
                  </a:ext>
                </a:extLst>
              </p:cNvPr>
              <p:cNvSpPr/>
              <p:nvPr/>
            </p:nvSpPr>
            <p:spPr>
              <a:xfrm>
                <a:off x="21776113" y="13846430"/>
                <a:ext cx="737018" cy="439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54" tIns="31779" rIns="63554" bIns="31779" numCol="1" spcCol="0" rtlCol="0" fromWordArt="0" anchor="ctr" anchorCtr="0" forceAA="0" compatLnSpc="1">
                <a:prstTxWarp prst="textNoShape">
                  <a:avLst/>
                </a:prstTxWarp>
                <a:noAutofit/>
              </a:bodyPr>
              <a:lstStyle/>
              <a:p>
                <a:pPr algn="ctr"/>
                <a:r>
                  <a:rPr lang="en-GB" sz="2200" b="1" dirty="0">
                    <a:solidFill>
                      <a:schemeClr val="tx1"/>
                    </a:solidFill>
                  </a:rPr>
                  <a:t>…</a:t>
                </a:r>
              </a:p>
            </p:txBody>
          </p:sp>
        </p:grpSp>
      </p:grpSp>
      <p:sp>
        <p:nvSpPr>
          <p:cNvPr id="353" name="CasellaDiTesto 352">
            <a:extLst>
              <a:ext uri="{FF2B5EF4-FFF2-40B4-BE49-F238E27FC236}">
                <a16:creationId xmlns:a16="http://schemas.microsoft.com/office/drawing/2014/main" id="{833F3033-B16B-2645-A745-405705CD797B}"/>
              </a:ext>
            </a:extLst>
          </p:cNvPr>
          <p:cNvSpPr txBox="1"/>
          <p:nvPr/>
        </p:nvSpPr>
        <p:spPr>
          <a:xfrm>
            <a:off x="20800674" y="10139936"/>
            <a:ext cx="2543795" cy="1261884"/>
          </a:xfrm>
          <a:prstGeom prst="rect">
            <a:avLst/>
          </a:prstGeom>
          <a:noFill/>
        </p:spPr>
        <p:txBody>
          <a:bodyPr wrap="square" rtlCol="0">
            <a:spAutoFit/>
          </a:bodyPr>
          <a:lstStyle/>
          <a:p>
            <a:pPr algn="ctr">
              <a:spcAft>
                <a:spcPts val="1200"/>
              </a:spcAft>
            </a:pPr>
            <a:r>
              <a:rPr lang="en-US" sz="3300" b="1" u="sng" dirty="0"/>
              <a:t>Protocol</a:t>
            </a:r>
          </a:p>
          <a:p>
            <a:pPr algn="ctr">
              <a:spcAft>
                <a:spcPts val="1200"/>
              </a:spcAft>
            </a:pPr>
            <a:endParaRPr lang="en-US" sz="3300" b="1" u="sng" dirty="0"/>
          </a:p>
        </p:txBody>
      </p:sp>
      <p:grpSp>
        <p:nvGrpSpPr>
          <p:cNvPr id="66" name="Gruppo 65">
            <a:extLst>
              <a:ext uri="{FF2B5EF4-FFF2-40B4-BE49-F238E27FC236}">
                <a16:creationId xmlns:a16="http://schemas.microsoft.com/office/drawing/2014/main" id="{F44829FA-DE7E-CB4A-9140-6AD5296699DA}"/>
              </a:ext>
            </a:extLst>
          </p:cNvPr>
          <p:cNvGrpSpPr/>
          <p:nvPr/>
        </p:nvGrpSpPr>
        <p:grpSpPr>
          <a:xfrm>
            <a:off x="19518491" y="16908803"/>
            <a:ext cx="4891858" cy="2510548"/>
            <a:chOff x="19518491" y="16873633"/>
            <a:chExt cx="4891858" cy="2510548"/>
          </a:xfrm>
        </p:grpSpPr>
        <p:sp>
          <p:nvSpPr>
            <p:cNvPr id="288" name="Rettangolo con angoli arrotondati 287">
              <a:extLst>
                <a:ext uri="{FF2B5EF4-FFF2-40B4-BE49-F238E27FC236}">
                  <a16:creationId xmlns:a16="http://schemas.microsoft.com/office/drawing/2014/main" id="{29F9FFF9-357F-444A-8E42-0ACFBA8DC608}"/>
                </a:ext>
              </a:extLst>
            </p:cNvPr>
            <p:cNvSpPr/>
            <p:nvPr/>
          </p:nvSpPr>
          <p:spPr>
            <a:xfrm>
              <a:off x="19518491" y="17046286"/>
              <a:ext cx="4891858" cy="2337895"/>
            </a:xfrm>
            <a:prstGeom prst="roundRect">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2200"/>
            </a:p>
          </p:txBody>
        </p:sp>
        <p:sp>
          <p:nvSpPr>
            <p:cNvPr id="292" name="Rettangolo 291">
              <a:extLst>
                <a:ext uri="{FF2B5EF4-FFF2-40B4-BE49-F238E27FC236}">
                  <a16:creationId xmlns:a16="http://schemas.microsoft.com/office/drawing/2014/main" id="{E6A20284-9439-034E-B356-06901668F4A6}"/>
                </a:ext>
              </a:extLst>
            </p:cNvPr>
            <p:cNvSpPr/>
            <p:nvPr/>
          </p:nvSpPr>
          <p:spPr>
            <a:xfrm>
              <a:off x="19658908" y="17427371"/>
              <a:ext cx="1524557" cy="721433"/>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tx1"/>
                  </a:solidFill>
                </a:rPr>
                <a:t>K-nearest neighbours</a:t>
              </a:r>
            </a:p>
          </p:txBody>
        </p:sp>
        <p:sp>
          <p:nvSpPr>
            <p:cNvPr id="293" name="Rettangolo 292">
              <a:extLst>
                <a:ext uri="{FF2B5EF4-FFF2-40B4-BE49-F238E27FC236}">
                  <a16:creationId xmlns:a16="http://schemas.microsoft.com/office/drawing/2014/main" id="{E37EA13C-E28F-D549-A90B-0365E5725D60}"/>
                </a:ext>
              </a:extLst>
            </p:cNvPr>
            <p:cNvSpPr/>
            <p:nvPr/>
          </p:nvSpPr>
          <p:spPr>
            <a:xfrm>
              <a:off x="21335423" y="17215443"/>
              <a:ext cx="819051" cy="371616"/>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54" tIns="31779" rIns="63554" bIns="31779" numCol="1" spcCol="0" rtlCol="0" fromWordArt="0" anchor="t" anchorCtr="0" forceAA="0" compatLnSpc="1">
              <a:prstTxWarp prst="textNoShape">
                <a:avLst/>
              </a:prstTxWarp>
              <a:noAutofit/>
            </a:bodyPr>
            <a:lstStyle/>
            <a:p>
              <a:pPr algn="ctr"/>
              <a:r>
                <a:rPr lang="it-IT" sz="2200" b="1" dirty="0">
                  <a:solidFill>
                    <a:schemeClr val="tx1"/>
                  </a:solidFill>
                </a:rPr>
                <a:t>PCA</a:t>
              </a:r>
            </a:p>
          </p:txBody>
        </p:sp>
        <p:sp>
          <p:nvSpPr>
            <p:cNvPr id="294" name="Rettangolo 293">
              <a:extLst>
                <a:ext uri="{FF2B5EF4-FFF2-40B4-BE49-F238E27FC236}">
                  <a16:creationId xmlns:a16="http://schemas.microsoft.com/office/drawing/2014/main" id="{EA8ED27A-21DB-A946-8CF7-2A51B34D82C0}"/>
                </a:ext>
              </a:extLst>
            </p:cNvPr>
            <p:cNvSpPr/>
            <p:nvPr/>
          </p:nvSpPr>
          <p:spPr>
            <a:xfrm>
              <a:off x="21290676" y="17812864"/>
              <a:ext cx="908543" cy="378886"/>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54" tIns="31779" rIns="63554" bIns="31779" numCol="1" spcCol="0" rtlCol="0" fromWordArt="0" anchor="t" anchorCtr="0" forceAA="0" compatLnSpc="1">
              <a:prstTxWarp prst="textNoShape">
                <a:avLst/>
              </a:prstTxWarp>
              <a:noAutofit/>
            </a:bodyPr>
            <a:lstStyle/>
            <a:p>
              <a:pPr algn="ctr"/>
              <a:r>
                <a:rPr lang="it-IT" sz="2200" b="1" dirty="0">
                  <a:solidFill>
                    <a:schemeClr val="tx1"/>
                  </a:solidFill>
                </a:rPr>
                <a:t>t-SNE</a:t>
              </a:r>
            </a:p>
          </p:txBody>
        </p:sp>
        <p:sp>
          <p:nvSpPr>
            <p:cNvPr id="295" name="Rettangolo 294">
              <a:extLst>
                <a:ext uri="{FF2B5EF4-FFF2-40B4-BE49-F238E27FC236}">
                  <a16:creationId xmlns:a16="http://schemas.microsoft.com/office/drawing/2014/main" id="{103D1FD4-F8F4-6244-801F-C79F9C8C82BF}"/>
                </a:ext>
              </a:extLst>
            </p:cNvPr>
            <p:cNvSpPr/>
            <p:nvPr/>
          </p:nvSpPr>
          <p:spPr>
            <a:xfrm>
              <a:off x="20789960" y="18495802"/>
              <a:ext cx="1927852" cy="819411"/>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tx1"/>
                  </a:solidFill>
                </a:rPr>
                <a:t>Visual representation</a:t>
              </a:r>
            </a:p>
          </p:txBody>
        </p:sp>
        <p:cxnSp>
          <p:nvCxnSpPr>
            <p:cNvPr id="296" name="Connettore 2 295">
              <a:extLst>
                <a:ext uri="{FF2B5EF4-FFF2-40B4-BE49-F238E27FC236}">
                  <a16:creationId xmlns:a16="http://schemas.microsoft.com/office/drawing/2014/main" id="{F2538019-4EB4-1E40-B8A1-9F41545B46D4}"/>
                </a:ext>
              </a:extLst>
            </p:cNvPr>
            <p:cNvCxnSpPr>
              <a:cxnSpLocks/>
              <a:stCxn id="293" idx="2"/>
              <a:endCxn id="294" idx="0"/>
            </p:cNvCxnSpPr>
            <p:nvPr/>
          </p:nvCxnSpPr>
          <p:spPr>
            <a:xfrm flipH="1">
              <a:off x="21744948" y="17587059"/>
              <a:ext cx="1" cy="225805"/>
            </a:xfrm>
            <a:prstGeom prst="straightConnector1">
              <a:avLst/>
            </a:prstGeom>
            <a:ln w="25400">
              <a:solidFill>
                <a:srgbClr val="55555B"/>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Connettore 2 296">
              <a:extLst>
                <a:ext uri="{FF2B5EF4-FFF2-40B4-BE49-F238E27FC236}">
                  <a16:creationId xmlns:a16="http://schemas.microsoft.com/office/drawing/2014/main" id="{DBD4725D-D8CB-1D4C-9223-744928BC5F96}"/>
                </a:ext>
              </a:extLst>
            </p:cNvPr>
            <p:cNvCxnSpPr>
              <a:cxnSpLocks/>
              <a:stCxn id="294" idx="2"/>
              <a:endCxn id="295" idx="0"/>
            </p:cNvCxnSpPr>
            <p:nvPr/>
          </p:nvCxnSpPr>
          <p:spPr>
            <a:xfrm>
              <a:off x="21744948" y="18191750"/>
              <a:ext cx="8938" cy="304052"/>
            </a:xfrm>
            <a:prstGeom prst="straightConnector1">
              <a:avLst/>
            </a:prstGeom>
            <a:ln w="25400">
              <a:solidFill>
                <a:srgbClr val="55555B"/>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Connettore 2 316">
              <a:extLst>
                <a:ext uri="{FF2B5EF4-FFF2-40B4-BE49-F238E27FC236}">
                  <a16:creationId xmlns:a16="http://schemas.microsoft.com/office/drawing/2014/main" id="{EAD0D0A2-85F4-E049-96D7-9E28E890986B}"/>
                </a:ext>
              </a:extLst>
            </p:cNvPr>
            <p:cNvCxnSpPr>
              <a:cxnSpLocks/>
              <a:stCxn id="309" idx="3"/>
              <a:endCxn id="292" idx="0"/>
            </p:cNvCxnSpPr>
            <p:nvPr/>
          </p:nvCxnSpPr>
          <p:spPr>
            <a:xfrm flipH="1">
              <a:off x="20421187" y="16873633"/>
              <a:ext cx="1618035" cy="553738"/>
            </a:xfrm>
            <a:prstGeom prst="straightConnector1">
              <a:avLst/>
            </a:prstGeom>
            <a:ln w="19050">
              <a:solidFill>
                <a:srgbClr val="55555B"/>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18" name="Connettore 2 317">
              <a:extLst>
                <a:ext uri="{FF2B5EF4-FFF2-40B4-BE49-F238E27FC236}">
                  <a16:creationId xmlns:a16="http://schemas.microsoft.com/office/drawing/2014/main" id="{B366624A-3FC7-B948-8BCE-45C523848323}"/>
                </a:ext>
              </a:extLst>
            </p:cNvPr>
            <p:cNvCxnSpPr>
              <a:cxnSpLocks/>
              <a:stCxn id="309" idx="3"/>
              <a:endCxn id="293" idx="0"/>
            </p:cNvCxnSpPr>
            <p:nvPr/>
          </p:nvCxnSpPr>
          <p:spPr>
            <a:xfrm flipH="1">
              <a:off x="21744949" y="16873633"/>
              <a:ext cx="294273" cy="341810"/>
            </a:xfrm>
            <a:prstGeom prst="straightConnector1">
              <a:avLst/>
            </a:prstGeom>
            <a:ln w="19050">
              <a:solidFill>
                <a:srgbClr val="55555B"/>
              </a:solidFill>
              <a:tailEnd type="arrow" w="med" len="lg"/>
            </a:ln>
          </p:spPr>
          <p:style>
            <a:lnRef idx="1">
              <a:schemeClr val="accent1"/>
            </a:lnRef>
            <a:fillRef idx="0">
              <a:schemeClr val="accent1"/>
            </a:fillRef>
            <a:effectRef idx="0">
              <a:schemeClr val="accent1"/>
            </a:effectRef>
            <a:fontRef idx="minor">
              <a:schemeClr val="tx1"/>
            </a:fontRef>
          </p:style>
        </p:cxnSp>
        <p:sp>
          <p:nvSpPr>
            <p:cNvPr id="82" name="Rettangolo 81">
              <a:extLst>
                <a:ext uri="{FF2B5EF4-FFF2-40B4-BE49-F238E27FC236}">
                  <a16:creationId xmlns:a16="http://schemas.microsoft.com/office/drawing/2014/main" id="{7462A13F-5653-FA48-BBF1-F3054FF84F15}"/>
                </a:ext>
              </a:extLst>
            </p:cNvPr>
            <p:cNvSpPr/>
            <p:nvPr/>
          </p:nvSpPr>
          <p:spPr>
            <a:xfrm>
              <a:off x="22801043" y="17306788"/>
              <a:ext cx="1453630" cy="1772931"/>
            </a:xfrm>
            <a:prstGeom prst="rect">
              <a:avLst/>
            </a:prstGeom>
            <a:solidFill>
              <a:schemeClr val="bg1"/>
            </a:solidFill>
            <a:ln>
              <a:solidFill>
                <a:srgbClr val="55555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554" tIns="31779" rIns="63554" bIns="31779" numCol="1" spcCol="0" rtlCol="0" fromWordArt="0" anchor="t" anchorCtr="0" forceAA="0" compatLnSpc="1">
              <a:prstTxWarp prst="textNoShape">
                <a:avLst/>
              </a:prstTxWarp>
              <a:noAutofit/>
            </a:bodyPr>
            <a:lstStyle/>
            <a:p>
              <a:pPr algn="ctr"/>
              <a:r>
                <a:rPr lang="en-GB" sz="2200" b="1" dirty="0">
                  <a:solidFill>
                    <a:schemeClr val="tx1"/>
                  </a:solidFill>
                </a:rPr>
                <a:t>Correlation of the waypoints with the evolution</a:t>
              </a:r>
            </a:p>
          </p:txBody>
        </p:sp>
        <p:cxnSp>
          <p:nvCxnSpPr>
            <p:cNvPr id="83" name="Connettore 2 82">
              <a:extLst>
                <a:ext uri="{FF2B5EF4-FFF2-40B4-BE49-F238E27FC236}">
                  <a16:creationId xmlns:a16="http://schemas.microsoft.com/office/drawing/2014/main" id="{A09AEF31-9AE6-1346-B6A4-2360938667BC}"/>
                </a:ext>
              </a:extLst>
            </p:cNvPr>
            <p:cNvCxnSpPr>
              <a:cxnSpLocks/>
              <a:stCxn id="309" idx="3"/>
              <a:endCxn id="82" idx="0"/>
            </p:cNvCxnSpPr>
            <p:nvPr/>
          </p:nvCxnSpPr>
          <p:spPr>
            <a:xfrm>
              <a:off x="22039222" y="16873633"/>
              <a:ext cx="1488636" cy="433155"/>
            </a:xfrm>
            <a:prstGeom prst="straightConnector1">
              <a:avLst/>
            </a:prstGeom>
            <a:ln w="19050">
              <a:solidFill>
                <a:srgbClr val="55555B"/>
              </a:solidFill>
              <a:tailEnd type="arrow" w="med" len="lg"/>
            </a:ln>
          </p:spPr>
          <p:style>
            <a:lnRef idx="1">
              <a:schemeClr val="accent1"/>
            </a:lnRef>
            <a:fillRef idx="0">
              <a:schemeClr val="accent1"/>
            </a:fillRef>
            <a:effectRef idx="0">
              <a:schemeClr val="accent1"/>
            </a:effectRef>
            <a:fontRef idx="minor">
              <a:schemeClr val="tx1"/>
            </a:fontRef>
          </p:style>
        </p:cxnSp>
      </p:grpSp>
      <p:cxnSp>
        <p:nvCxnSpPr>
          <p:cNvPr id="299" name="Connettore 2 298">
            <a:extLst>
              <a:ext uri="{FF2B5EF4-FFF2-40B4-BE49-F238E27FC236}">
                <a16:creationId xmlns:a16="http://schemas.microsoft.com/office/drawing/2014/main" id="{C72D7227-0862-2A4B-8164-26284824F9C3}"/>
              </a:ext>
            </a:extLst>
          </p:cNvPr>
          <p:cNvCxnSpPr>
            <a:cxnSpLocks/>
            <a:endCxn id="291" idx="1"/>
          </p:cNvCxnSpPr>
          <p:nvPr/>
        </p:nvCxnSpPr>
        <p:spPr>
          <a:xfrm flipH="1">
            <a:off x="20316485" y="13428634"/>
            <a:ext cx="1264560" cy="602382"/>
          </a:xfrm>
          <a:prstGeom prst="straightConnector1">
            <a:avLst/>
          </a:prstGeom>
          <a:ln w="19050" cap="flat">
            <a:solidFill>
              <a:srgbClr val="55555B"/>
            </a:solidFill>
            <a:miter lim="800000"/>
            <a:headEnd type="none"/>
            <a:tailEnd type="oval" w="med" len="lg"/>
          </a:ln>
        </p:spPr>
        <p:style>
          <a:lnRef idx="1">
            <a:schemeClr val="accent1"/>
          </a:lnRef>
          <a:fillRef idx="0">
            <a:schemeClr val="accent1"/>
          </a:fillRef>
          <a:effectRef idx="0">
            <a:schemeClr val="accent1"/>
          </a:effectRef>
          <a:fontRef idx="minor">
            <a:schemeClr val="tx1"/>
          </a:fontRef>
        </p:style>
      </p:cxnSp>
      <p:cxnSp>
        <p:nvCxnSpPr>
          <p:cNvPr id="302" name="Connettore 2 301">
            <a:extLst>
              <a:ext uri="{FF2B5EF4-FFF2-40B4-BE49-F238E27FC236}">
                <a16:creationId xmlns:a16="http://schemas.microsoft.com/office/drawing/2014/main" id="{D4B88001-AD95-4041-A0FB-F1DD78E9F63A}"/>
              </a:ext>
            </a:extLst>
          </p:cNvPr>
          <p:cNvCxnSpPr>
            <a:cxnSpLocks/>
            <a:endCxn id="300" idx="1"/>
          </p:cNvCxnSpPr>
          <p:nvPr/>
        </p:nvCxnSpPr>
        <p:spPr>
          <a:xfrm flipH="1">
            <a:off x="21366943" y="13428634"/>
            <a:ext cx="214102" cy="602841"/>
          </a:xfrm>
          <a:prstGeom prst="straightConnector1">
            <a:avLst/>
          </a:prstGeom>
          <a:ln w="19050">
            <a:solidFill>
              <a:srgbClr val="55555B"/>
            </a:solidFill>
            <a:tailEnd type="oval" w="med" len="lg"/>
          </a:ln>
        </p:spPr>
        <p:style>
          <a:lnRef idx="1">
            <a:schemeClr val="accent1"/>
          </a:lnRef>
          <a:fillRef idx="0">
            <a:schemeClr val="accent1"/>
          </a:fillRef>
          <a:effectRef idx="0">
            <a:schemeClr val="accent1"/>
          </a:effectRef>
          <a:fontRef idx="minor">
            <a:schemeClr val="tx1"/>
          </a:fontRef>
        </p:style>
      </p:cxnSp>
      <p:cxnSp>
        <p:nvCxnSpPr>
          <p:cNvPr id="303" name="Connettore 2 302">
            <a:extLst>
              <a:ext uri="{FF2B5EF4-FFF2-40B4-BE49-F238E27FC236}">
                <a16:creationId xmlns:a16="http://schemas.microsoft.com/office/drawing/2014/main" id="{775D75E2-6D51-0C45-802E-2E1942088BA1}"/>
              </a:ext>
            </a:extLst>
          </p:cNvPr>
          <p:cNvCxnSpPr>
            <a:cxnSpLocks/>
            <a:endCxn id="301" idx="1"/>
          </p:cNvCxnSpPr>
          <p:nvPr/>
        </p:nvCxnSpPr>
        <p:spPr>
          <a:xfrm>
            <a:off x="21581045" y="13428634"/>
            <a:ext cx="1885552" cy="602383"/>
          </a:xfrm>
          <a:prstGeom prst="straightConnector1">
            <a:avLst/>
          </a:prstGeom>
          <a:ln w="19050">
            <a:solidFill>
              <a:srgbClr val="55555B"/>
            </a:solidFill>
            <a:tailEnd type="oval"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CasellaDiTesto 227">
                <a:extLst>
                  <a:ext uri="{FF2B5EF4-FFF2-40B4-BE49-F238E27FC236}">
                    <a16:creationId xmlns:a16="http://schemas.microsoft.com/office/drawing/2014/main" id="{8A0E953D-8784-684C-9118-B6DEF76860B7}"/>
                  </a:ext>
                </a:extLst>
              </p:cNvPr>
              <p:cNvSpPr txBox="1"/>
              <p:nvPr/>
            </p:nvSpPr>
            <p:spPr>
              <a:xfrm>
                <a:off x="905376" y="10723287"/>
                <a:ext cx="12025208" cy="10846174"/>
              </a:xfrm>
              <a:prstGeom prst="rect">
                <a:avLst/>
              </a:prstGeom>
              <a:solidFill>
                <a:schemeClr val="bg1"/>
              </a:solidFill>
            </p:spPr>
            <p:txBody>
              <a:bodyPr wrap="square" rtlCol="0">
                <a:spAutoFit/>
              </a:bodyPr>
              <a:lstStyle/>
              <a:p>
                <a:pPr algn="ctr">
                  <a:spcAft>
                    <a:spcPts val="1200"/>
                  </a:spcAft>
                </a:pPr>
                <a:r>
                  <a:rPr lang="en-GB" sz="3300" b="1" u="sng" dirty="0"/>
                  <a:t>Theory and Objectives</a:t>
                </a:r>
              </a:p>
              <a:p>
                <a:r>
                  <a:rPr lang="en-GB" sz="2500" dirty="0"/>
                  <a:t>The Principal Path (PP) algorithm helps to extract information about the data topology by minimizing the following energy cost function.</a:t>
                </a:r>
              </a:p>
              <a:p>
                <a:endParaRPr lang="en-GB" sz="2500" dirty="0"/>
              </a:p>
              <a:p>
                <a:r>
                  <a:rPr lang="en-GB" sz="2500" dirty="0"/>
                  <a:t>										 </a:t>
                </a:r>
                <a14:m>
                  <m:oMath xmlns:m="http://schemas.openxmlformats.org/officeDocument/2006/math">
                    <m:func>
                      <m:funcPr>
                        <m:ctrlPr>
                          <a:rPr lang="en-GB" sz="2500" i="1" smtClean="0">
                            <a:latin typeface="Cambria Math" panose="02040503050406030204" pitchFamily="18" charset="0"/>
                          </a:rPr>
                        </m:ctrlPr>
                      </m:funcPr>
                      <m:fName>
                        <m:limLow>
                          <m:limLowPr>
                            <m:ctrlPr>
                              <a:rPr lang="en-GB" sz="2500" i="1" smtClean="0">
                                <a:latin typeface="Cambria Math" panose="02040503050406030204" pitchFamily="18" charset="0"/>
                              </a:rPr>
                            </m:ctrlPr>
                          </m:limLowPr>
                          <m:e>
                            <m:r>
                              <m:rPr>
                                <m:sty m:val="p"/>
                              </m:rPr>
                              <a:rPr lang="en-GB" sz="2500" i="0" smtClean="0">
                                <a:latin typeface="Cambria Math" panose="02040503050406030204" pitchFamily="18" charset="0"/>
                              </a:rPr>
                              <m:t>min</m:t>
                            </m:r>
                          </m:e>
                          <m:lim>
                            <m:r>
                              <a:rPr lang="en-GB" sz="2500" b="0" i="1" smtClean="0">
                                <a:latin typeface="Cambria Math" panose="02040503050406030204" pitchFamily="18" charset="0"/>
                              </a:rPr>
                              <m:t>𝑊</m:t>
                            </m:r>
                            <m:r>
                              <a:rPr lang="en-GB" sz="2500" b="0" i="1" smtClean="0">
                                <a:latin typeface="Cambria Math" panose="02040503050406030204" pitchFamily="18" charset="0"/>
                              </a:rPr>
                              <m:t>,</m:t>
                            </m:r>
                            <m:r>
                              <a:rPr lang="en-GB" sz="2500" b="0" i="1" smtClean="0">
                                <a:latin typeface="Cambria Math" panose="02040503050406030204" pitchFamily="18" charset="0"/>
                              </a:rPr>
                              <m:t>𝑢</m:t>
                            </m:r>
                          </m:lim>
                        </m:limLow>
                      </m:fName>
                      <m:e>
                        <m:nary>
                          <m:naryPr>
                            <m:chr m:val="∑"/>
                            <m:ctrlPr>
                              <a:rPr lang="en-GB" sz="2500" i="1" smtClean="0">
                                <a:latin typeface="Cambria Math" panose="02040503050406030204" pitchFamily="18" charset="0"/>
                              </a:rPr>
                            </m:ctrlPr>
                          </m:naryPr>
                          <m:sub>
                            <m:r>
                              <m:rPr>
                                <m:brk m:alnAt="23"/>
                              </m:rPr>
                              <a:rPr lang="en-GB" sz="2500" b="0" i="1" smtClean="0">
                                <a:latin typeface="Cambria Math" panose="02040503050406030204" pitchFamily="18" charset="0"/>
                              </a:rPr>
                              <m:t>𝑖</m:t>
                            </m:r>
                            <m:r>
                              <a:rPr lang="en-GB" sz="2500" b="0" i="1" smtClean="0">
                                <a:latin typeface="Cambria Math" panose="02040503050406030204" pitchFamily="18" charset="0"/>
                              </a:rPr>
                              <m:t>=1</m:t>
                            </m:r>
                          </m:sub>
                          <m:sup>
                            <m:r>
                              <a:rPr lang="en-GB" sz="2500" b="0" i="1" smtClean="0">
                                <a:latin typeface="Cambria Math" panose="02040503050406030204" pitchFamily="18" charset="0"/>
                              </a:rPr>
                              <m:t>𝑁</m:t>
                            </m:r>
                          </m:sup>
                          <m:e>
                            <m:nary>
                              <m:naryPr>
                                <m:chr m:val="∑"/>
                                <m:ctrlPr>
                                  <a:rPr lang="en-GB" sz="2500" i="1" smtClean="0">
                                    <a:latin typeface="Cambria Math" panose="02040503050406030204" pitchFamily="18" charset="0"/>
                                  </a:rPr>
                                </m:ctrlPr>
                              </m:naryPr>
                              <m:sub>
                                <m:r>
                                  <m:rPr>
                                    <m:brk m:alnAt="23"/>
                                  </m:rPr>
                                  <a:rPr lang="en-GB" sz="2500" b="0" i="1" smtClean="0">
                                    <a:latin typeface="Cambria Math" panose="02040503050406030204" pitchFamily="18" charset="0"/>
                                  </a:rPr>
                                  <m:t>𝑗</m:t>
                                </m:r>
                                <m:r>
                                  <a:rPr lang="en-GB" sz="2500" b="0" i="1" smtClean="0">
                                    <a:latin typeface="Cambria Math" panose="02040503050406030204" pitchFamily="18" charset="0"/>
                                  </a:rPr>
                                  <m:t>=1</m:t>
                                </m:r>
                              </m:sub>
                              <m:sup>
                                <m:sSub>
                                  <m:sSubPr>
                                    <m:ctrlPr>
                                      <a:rPr lang="en-GB" sz="2500" i="1" smtClean="0">
                                        <a:latin typeface="Cambria Math" panose="02040503050406030204" pitchFamily="18" charset="0"/>
                                      </a:rPr>
                                    </m:ctrlPr>
                                  </m:sSubPr>
                                  <m:e>
                                    <m:r>
                                      <a:rPr lang="en-GB" sz="2500" b="0" i="1" smtClean="0">
                                        <a:latin typeface="Cambria Math" panose="02040503050406030204" pitchFamily="18" charset="0"/>
                                      </a:rPr>
                                      <m:t>𝑁</m:t>
                                    </m:r>
                                  </m:e>
                                  <m:sub>
                                    <m:r>
                                      <a:rPr lang="en-GB" sz="2500" b="0" i="1" smtClean="0">
                                        <a:latin typeface="Cambria Math" panose="02040503050406030204" pitchFamily="18" charset="0"/>
                                      </a:rPr>
                                      <m:t>𝑐</m:t>
                                    </m:r>
                                  </m:sub>
                                </m:sSub>
                              </m:sup>
                              <m:e>
                                <m:r>
                                  <a:rPr lang="en-GB" sz="2500" i="1" smtClean="0">
                                    <a:latin typeface="Cambria Math" panose="02040503050406030204" pitchFamily="18" charset="0"/>
                                    <a:ea typeface="Cambria Math" panose="02040503050406030204" pitchFamily="18" charset="0"/>
                                  </a:rPr>
                                  <m:t>∥</m:t>
                                </m:r>
                                <m:r>
                                  <a:rPr lang="en-GB" sz="2500" i="1" smtClean="0">
                                    <a:latin typeface="Cambria Math" panose="02040503050406030204" pitchFamily="18" charset="0"/>
                                    <a:ea typeface="Cambria Math" panose="02040503050406030204" pitchFamily="18" charset="0"/>
                                  </a:rPr>
                                  <m:t>𝜙</m:t>
                                </m:r>
                                <m:d>
                                  <m:dPr>
                                    <m:ctrlPr>
                                      <a:rPr lang="en-GB" sz="2500" b="0" i="1" smtClean="0">
                                        <a:latin typeface="Cambria Math" panose="02040503050406030204" pitchFamily="18" charset="0"/>
                                        <a:ea typeface="Cambria Math" panose="02040503050406030204" pitchFamily="18" charset="0"/>
                                      </a:rPr>
                                    </m:ctrlPr>
                                  </m:dPr>
                                  <m:e>
                                    <m:sSub>
                                      <m:sSubPr>
                                        <m:ctrlPr>
                                          <a:rPr lang="en-GB" sz="2500" b="0" i="1" smtClean="0">
                                            <a:latin typeface="Cambria Math" panose="02040503050406030204" pitchFamily="18" charset="0"/>
                                            <a:ea typeface="Cambria Math" panose="02040503050406030204" pitchFamily="18" charset="0"/>
                                          </a:rPr>
                                        </m:ctrlPr>
                                      </m:sSubPr>
                                      <m:e>
                                        <m:r>
                                          <a:rPr lang="en-GB" sz="2500" b="0" i="1" smtClean="0">
                                            <a:latin typeface="Cambria Math" panose="02040503050406030204" pitchFamily="18" charset="0"/>
                                            <a:ea typeface="Cambria Math" panose="02040503050406030204" pitchFamily="18" charset="0"/>
                                          </a:rPr>
                                          <m:t>𝑥</m:t>
                                        </m:r>
                                      </m:e>
                                      <m:sub>
                                        <m:r>
                                          <a:rPr lang="en-GB" sz="2500" b="0" i="1" smtClean="0">
                                            <a:latin typeface="Cambria Math" panose="02040503050406030204" pitchFamily="18" charset="0"/>
                                            <a:ea typeface="Cambria Math" panose="02040503050406030204" pitchFamily="18" charset="0"/>
                                          </a:rPr>
                                          <m:t>𝑖</m:t>
                                        </m:r>
                                      </m:sub>
                                    </m:sSub>
                                  </m:e>
                                </m:d>
                                <m:r>
                                  <a:rPr lang="en-GB" sz="2500" b="0" i="1" smtClean="0">
                                    <a:latin typeface="Cambria Math" panose="02040503050406030204" pitchFamily="18" charset="0"/>
                                    <a:ea typeface="Cambria Math" panose="02040503050406030204" pitchFamily="18" charset="0"/>
                                  </a:rPr>
                                  <m:t>−</m:t>
                                </m:r>
                                <m:sSub>
                                  <m:sSubPr>
                                    <m:ctrlPr>
                                      <a:rPr lang="en-GB" sz="2500" b="0" i="1" smtClean="0">
                                        <a:latin typeface="Cambria Math" panose="02040503050406030204" pitchFamily="18" charset="0"/>
                                        <a:ea typeface="Cambria Math" panose="02040503050406030204" pitchFamily="18" charset="0"/>
                                      </a:rPr>
                                    </m:ctrlPr>
                                  </m:sSubPr>
                                  <m:e>
                                    <m:r>
                                      <a:rPr lang="en-GB" sz="2500" b="0" i="1" smtClean="0">
                                        <a:latin typeface="Cambria Math" panose="02040503050406030204" pitchFamily="18" charset="0"/>
                                        <a:ea typeface="Cambria Math" panose="02040503050406030204" pitchFamily="18" charset="0"/>
                                      </a:rPr>
                                      <m:t>𝜔</m:t>
                                    </m:r>
                                  </m:e>
                                  <m:sub>
                                    <m:r>
                                      <a:rPr lang="en-GB" sz="2500" b="0" i="1" smtClean="0">
                                        <a:latin typeface="Cambria Math" panose="02040503050406030204" pitchFamily="18" charset="0"/>
                                        <a:ea typeface="Cambria Math" panose="02040503050406030204" pitchFamily="18" charset="0"/>
                                      </a:rPr>
                                      <m:t>𝑗</m:t>
                                    </m:r>
                                  </m:sub>
                                </m:sSub>
                                <m:sSup>
                                  <m:sSupPr>
                                    <m:ctrlPr>
                                      <a:rPr lang="en-GB" sz="2500" b="0" i="1" smtClean="0">
                                        <a:latin typeface="Cambria Math" panose="02040503050406030204" pitchFamily="18" charset="0"/>
                                        <a:ea typeface="Cambria Math" panose="02040503050406030204" pitchFamily="18" charset="0"/>
                                      </a:rPr>
                                    </m:ctrlPr>
                                  </m:sSupPr>
                                  <m:e>
                                    <m:r>
                                      <a:rPr lang="en-GB" sz="2500" b="0" i="1" smtClean="0">
                                        <a:latin typeface="Cambria Math" panose="02040503050406030204" pitchFamily="18" charset="0"/>
                                        <a:ea typeface="Cambria Math" panose="02040503050406030204" pitchFamily="18" charset="0"/>
                                      </a:rPr>
                                      <m:t>∥</m:t>
                                    </m:r>
                                  </m:e>
                                  <m:sup>
                                    <m:r>
                                      <a:rPr lang="en-GB" sz="2500" b="0" i="1" smtClean="0">
                                        <a:latin typeface="Cambria Math" panose="02040503050406030204" pitchFamily="18" charset="0"/>
                                        <a:ea typeface="Cambria Math" panose="02040503050406030204" pitchFamily="18" charset="0"/>
                                      </a:rPr>
                                      <m:t>2</m:t>
                                    </m:r>
                                  </m:sup>
                                </m:sSup>
                                <m:r>
                                  <a:rPr lang="en-GB" sz="2500" b="0" i="1" smtClean="0">
                                    <a:latin typeface="Cambria Math" panose="02040503050406030204" pitchFamily="18" charset="0"/>
                                    <a:ea typeface="Cambria Math" panose="02040503050406030204" pitchFamily="18" charset="0"/>
                                  </a:rPr>
                                  <m:t>𝛿</m:t>
                                </m:r>
                                <m:d>
                                  <m:dPr>
                                    <m:ctrlPr>
                                      <a:rPr lang="en-GB" sz="2500" b="0" i="1" smtClean="0">
                                        <a:latin typeface="Cambria Math" panose="02040503050406030204" pitchFamily="18" charset="0"/>
                                        <a:ea typeface="Cambria Math" panose="02040503050406030204" pitchFamily="18" charset="0"/>
                                      </a:rPr>
                                    </m:ctrlPr>
                                  </m:dPr>
                                  <m:e>
                                    <m:sSub>
                                      <m:sSubPr>
                                        <m:ctrlPr>
                                          <a:rPr lang="en-GB" sz="2500" b="0" i="1" smtClean="0">
                                            <a:latin typeface="Cambria Math" panose="02040503050406030204" pitchFamily="18" charset="0"/>
                                            <a:ea typeface="Cambria Math" panose="02040503050406030204" pitchFamily="18" charset="0"/>
                                          </a:rPr>
                                        </m:ctrlPr>
                                      </m:sSubPr>
                                      <m:e>
                                        <m:r>
                                          <a:rPr lang="en-GB" sz="2500" b="0" i="1" smtClean="0">
                                            <a:latin typeface="Cambria Math" panose="02040503050406030204" pitchFamily="18" charset="0"/>
                                            <a:ea typeface="Cambria Math" panose="02040503050406030204" pitchFamily="18" charset="0"/>
                                          </a:rPr>
                                          <m:t>𝑢</m:t>
                                        </m:r>
                                      </m:e>
                                      <m:sub>
                                        <m:r>
                                          <a:rPr lang="en-GB" sz="2500" b="0" i="1" smtClean="0">
                                            <a:latin typeface="Cambria Math" panose="02040503050406030204" pitchFamily="18" charset="0"/>
                                            <a:ea typeface="Cambria Math" panose="02040503050406030204" pitchFamily="18" charset="0"/>
                                          </a:rPr>
                                          <m:t>𝑖</m:t>
                                        </m:r>
                                      </m:sub>
                                    </m:sSub>
                                    <m:r>
                                      <a:rPr lang="en-GB" sz="2500" b="0" i="1" smtClean="0">
                                        <a:latin typeface="Cambria Math" panose="02040503050406030204" pitchFamily="18" charset="0"/>
                                        <a:ea typeface="Cambria Math" panose="02040503050406030204" pitchFamily="18" charset="0"/>
                                      </a:rPr>
                                      <m:t>,</m:t>
                                    </m:r>
                                    <m:r>
                                      <a:rPr lang="en-GB" sz="2500" b="0" i="1" smtClean="0">
                                        <a:latin typeface="Cambria Math" panose="02040503050406030204" pitchFamily="18" charset="0"/>
                                        <a:ea typeface="Cambria Math" panose="02040503050406030204" pitchFamily="18" charset="0"/>
                                      </a:rPr>
                                      <m:t>𝑗</m:t>
                                    </m:r>
                                  </m:e>
                                </m:d>
                                <m:r>
                                  <a:rPr lang="en-GB" sz="2500" b="0" i="1" smtClean="0">
                                    <a:latin typeface="Cambria Math" panose="02040503050406030204" pitchFamily="18" charset="0"/>
                                    <a:ea typeface="Cambria Math" panose="02040503050406030204" pitchFamily="18" charset="0"/>
                                  </a:rPr>
                                  <m:t>+</m:t>
                                </m:r>
                                <m:r>
                                  <a:rPr lang="it-IT" sz="2500" b="0" i="1" smtClean="0">
                                    <a:latin typeface="Cambria Math" panose="02040503050406030204" pitchFamily="18" charset="0"/>
                                    <a:ea typeface="Cambria Math" panose="02040503050406030204" pitchFamily="18" charset="0"/>
                                  </a:rPr>
                                  <m:t>𝑠</m:t>
                                </m:r>
                                <m:nary>
                                  <m:naryPr>
                                    <m:chr m:val="∑"/>
                                    <m:ctrlPr>
                                      <a:rPr lang="en-GB" sz="2500" b="0" i="1" smtClean="0">
                                        <a:latin typeface="Cambria Math" panose="02040503050406030204" pitchFamily="18" charset="0"/>
                                        <a:ea typeface="Cambria Math" panose="02040503050406030204" pitchFamily="18" charset="0"/>
                                      </a:rPr>
                                    </m:ctrlPr>
                                  </m:naryPr>
                                  <m:sub>
                                    <m:r>
                                      <m:rPr>
                                        <m:brk m:alnAt="23"/>
                                      </m:rPr>
                                      <a:rPr lang="en-GB" sz="2500" b="0" i="1" smtClean="0">
                                        <a:latin typeface="Cambria Math" panose="02040503050406030204" pitchFamily="18" charset="0"/>
                                        <a:ea typeface="Cambria Math" panose="02040503050406030204" pitchFamily="18" charset="0"/>
                                      </a:rPr>
                                      <m:t>𝑖</m:t>
                                    </m:r>
                                    <m:r>
                                      <a:rPr lang="en-GB" sz="2500" b="0" i="1" smtClean="0">
                                        <a:latin typeface="Cambria Math" panose="02040503050406030204" pitchFamily="18" charset="0"/>
                                        <a:ea typeface="Cambria Math" panose="02040503050406030204" pitchFamily="18" charset="0"/>
                                      </a:rPr>
                                      <m:t>=0</m:t>
                                    </m:r>
                                  </m:sub>
                                  <m:sup>
                                    <m:sSub>
                                      <m:sSubPr>
                                        <m:ctrlPr>
                                          <a:rPr lang="en-GB" sz="2500" b="0" i="1" smtClean="0">
                                            <a:latin typeface="Cambria Math" panose="02040503050406030204" pitchFamily="18" charset="0"/>
                                            <a:ea typeface="Cambria Math" panose="02040503050406030204" pitchFamily="18" charset="0"/>
                                          </a:rPr>
                                        </m:ctrlPr>
                                      </m:sSubPr>
                                      <m:e>
                                        <m:r>
                                          <a:rPr lang="en-GB" sz="2500" b="0" i="1" smtClean="0">
                                            <a:latin typeface="Cambria Math" panose="02040503050406030204" pitchFamily="18" charset="0"/>
                                            <a:ea typeface="Cambria Math" panose="02040503050406030204" pitchFamily="18" charset="0"/>
                                          </a:rPr>
                                          <m:t>𝑁</m:t>
                                        </m:r>
                                      </m:e>
                                      <m:sub>
                                        <m:r>
                                          <a:rPr lang="en-GB" sz="2500" b="0" i="1" smtClean="0">
                                            <a:latin typeface="Cambria Math" panose="02040503050406030204" pitchFamily="18" charset="0"/>
                                            <a:ea typeface="Cambria Math" panose="02040503050406030204" pitchFamily="18" charset="0"/>
                                          </a:rPr>
                                          <m:t>𝑐</m:t>
                                        </m:r>
                                      </m:sub>
                                    </m:sSub>
                                  </m:sup>
                                  <m:e>
                                    <m:r>
                                      <a:rPr lang="en-GB" sz="2500" b="0" i="1" smtClean="0">
                                        <a:latin typeface="Cambria Math" panose="02040503050406030204" pitchFamily="18" charset="0"/>
                                        <a:ea typeface="Cambria Math" panose="02040503050406030204" pitchFamily="18" charset="0"/>
                                      </a:rPr>
                                      <m:t>∥</m:t>
                                    </m:r>
                                    <m:sSub>
                                      <m:sSubPr>
                                        <m:ctrlPr>
                                          <a:rPr lang="en-GB" sz="2500" b="0" i="1" smtClean="0">
                                            <a:latin typeface="Cambria Math" panose="02040503050406030204" pitchFamily="18" charset="0"/>
                                            <a:ea typeface="Cambria Math" panose="02040503050406030204" pitchFamily="18" charset="0"/>
                                          </a:rPr>
                                        </m:ctrlPr>
                                      </m:sSubPr>
                                      <m:e>
                                        <m:r>
                                          <a:rPr lang="en-GB" sz="2500" b="0" i="1" smtClean="0">
                                            <a:latin typeface="Cambria Math" panose="02040503050406030204" pitchFamily="18" charset="0"/>
                                            <a:ea typeface="Cambria Math" panose="02040503050406030204" pitchFamily="18" charset="0"/>
                                          </a:rPr>
                                          <m:t>𝜔</m:t>
                                        </m:r>
                                      </m:e>
                                      <m:sub>
                                        <m:r>
                                          <a:rPr lang="en-GB" sz="2500" b="0" i="1" smtClean="0">
                                            <a:latin typeface="Cambria Math" panose="02040503050406030204" pitchFamily="18" charset="0"/>
                                            <a:ea typeface="Cambria Math" panose="02040503050406030204" pitchFamily="18" charset="0"/>
                                          </a:rPr>
                                          <m:t>𝑖</m:t>
                                        </m:r>
                                        <m:r>
                                          <a:rPr lang="en-GB" sz="2500" b="0" i="1" smtClean="0">
                                            <a:latin typeface="Cambria Math" panose="02040503050406030204" pitchFamily="18" charset="0"/>
                                            <a:ea typeface="Cambria Math" panose="02040503050406030204" pitchFamily="18" charset="0"/>
                                          </a:rPr>
                                          <m:t>+1</m:t>
                                        </m:r>
                                      </m:sub>
                                    </m:sSub>
                                    <m:r>
                                      <a:rPr lang="en-GB" sz="2500" b="0" i="1" smtClean="0">
                                        <a:latin typeface="Cambria Math" panose="02040503050406030204" pitchFamily="18" charset="0"/>
                                        <a:ea typeface="Cambria Math" panose="02040503050406030204" pitchFamily="18" charset="0"/>
                                      </a:rPr>
                                      <m:t>−</m:t>
                                    </m:r>
                                    <m:sSub>
                                      <m:sSubPr>
                                        <m:ctrlPr>
                                          <a:rPr lang="en-GB" sz="2500" b="0" i="1" smtClean="0">
                                            <a:latin typeface="Cambria Math" panose="02040503050406030204" pitchFamily="18" charset="0"/>
                                            <a:ea typeface="Cambria Math" panose="02040503050406030204" pitchFamily="18" charset="0"/>
                                          </a:rPr>
                                        </m:ctrlPr>
                                      </m:sSubPr>
                                      <m:e>
                                        <m:r>
                                          <a:rPr lang="en-GB" sz="2500" b="0" i="1" smtClean="0">
                                            <a:latin typeface="Cambria Math" panose="02040503050406030204" pitchFamily="18" charset="0"/>
                                            <a:ea typeface="Cambria Math" panose="02040503050406030204" pitchFamily="18" charset="0"/>
                                          </a:rPr>
                                          <m:t>𝜔</m:t>
                                        </m:r>
                                      </m:e>
                                      <m:sub>
                                        <m:r>
                                          <a:rPr lang="en-GB" sz="2500" b="0" i="1" smtClean="0">
                                            <a:latin typeface="Cambria Math" panose="02040503050406030204" pitchFamily="18" charset="0"/>
                                            <a:ea typeface="Cambria Math" panose="02040503050406030204" pitchFamily="18" charset="0"/>
                                          </a:rPr>
                                          <m:t>𝑖</m:t>
                                        </m:r>
                                      </m:sub>
                                    </m:sSub>
                                    <m:sSup>
                                      <m:sSupPr>
                                        <m:ctrlPr>
                                          <a:rPr lang="en-GB" sz="2500" b="0" i="1" smtClean="0">
                                            <a:latin typeface="Cambria Math" panose="02040503050406030204" pitchFamily="18" charset="0"/>
                                            <a:ea typeface="Cambria Math" panose="02040503050406030204" pitchFamily="18" charset="0"/>
                                          </a:rPr>
                                        </m:ctrlPr>
                                      </m:sSupPr>
                                      <m:e>
                                        <m:r>
                                          <a:rPr lang="en-GB" sz="2500" b="0" i="1" smtClean="0">
                                            <a:latin typeface="Cambria Math" panose="02040503050406030204" pitchFamily="18" charset="0"/>
                                            <a:ea typeface="Cambria Math" panose="02040503050406030204" pitchFamily="18" charset="0"/>
                                          </a:rPr>
                                          <m:t>∥</m:t>
                                        </m:r>
                                      </m:e>
                                      <m:sup>
                                        <m:r>
                                          <a:rPr lang="en-GB" sz="2500" b="0" i="1" smtClean="0">
                                            <a:latin typeface="Cambria Math" panose="02040503050406030204" pitchFamily="18" charset="0"/>
                                            <a:ea typeface="Cambria Math" panose="02040503050406030204" pitchFamily="18" charset="0"/>
                                          </a:rPr>
                                          <m:t>2</m:t>
                                        </m:r>
                                      </m:sup>
                                    </m:sSup>
                                  </m:e>
                                </m:nary>
                              </m:e>
                            </m:nary>
                          </m:e>
                        </m:nary>
                      </m:e>
                    </m:func>
                  </m:oMath>
                </a14:m>
                <a:endParaRPr lang="en-GB" sz="2500" dirty="0"/>
              </a:p>
              <a:p>
                <a:endParaRPr lang="en-GB" sz="2500" dirty="0"/>
              </a:p>
              <a:p>
                <a:r>
                  <a:rPr lang="en-GB" sz="2500" dirty="0"/>
                  <a:t>where </a:t>
                </a:r>
                <a14:m>
                  <m:oMath xmlns:m="http://schemas.openxmlformats.org/officeDocument/2006/math">
                    <m:r>
                      <a:rPr lang="en-GB" sz="2500" b="0" i="1" smtClean="0">
                        <a:latin typeface="Cambria Math" panose="02040503050406030204" pitchFamily="18" charset="0"/>
                      </a:rPr>
                      <m:t>𝑁</m:t>
                    </m:r>
                  </m:oMath>
                </a14:m>
                <a:r>
                  <a:rPr lang="en-GB" sz="2500" dirty="0"/>
                  <a:t> is the number of samples, </a:t>
                </a:r>
                <a14:m>
                  <m:oMath xmlns:m="http://schemas.openxmlformats.org/officeDocument/2006/math">
                    <m:sSub>
                      <m:sSubPr>
                        <m:ctrlPr>
                          <a:rPr lang="en-GB" sz="2500" i="1" smtClean="0">
                            <a:latin typeface="Cambria Math" panose="02040503050406030204" pitchFamily="18" charset="0"/>
                          </a:rPr>
                        </m:ctrlPr>
                      </m:sSubPr>
                      <m:e>
                        <m:r>
                          <a:rPr lang="en-GB" sz="2500" b="0" i="1" smtClean="0">
                            <a:latin typeface="Cambria Math" panose="02040503050406030204" pitchFamily="18" charset="0"/>
                          </a:rPr>
                          <m:t>𝑁</m:t>
                        </m:r>
                      </m:e>
                      <m:sub>
                        <m:r>
                          <a:rPr lang="en-GB" sz="2500" b="0" i="1" smtClean="0">
                            <a:latin typeface="Cambria Math" panose="02040503050406030204" pitchFamily="18" charset="0"/>
                          </a:rPr>
                          <m:t>𝑐</m:t>
                        </m:r>
                      </m:sub>
                    </m:sSub>
                  </m:oMath>
                </a14:m>
                <a:r>
                  <a:rPr lang="en-GB" sz="2500" dirty="0"/>
                  <a:t> is the number of waypoints, </a:t>
                </a:r>
                <a14:m>
                  <m:oMath xmlns:m="http://schemas.openxmlformats.org/officeDocument/2006/math">
                    <m:r>
                      <a:rPr lang="en-GB" sz="2500" i="1" smtClean="0">
                        <a:latin typeface="Cambria Math" panose="02040503050406030204" pitchFamily="18" charset="0"/>
                        <a:ea typeface="Cambria Math" panose="02040503050406030204" pitchFamily="18" charset="0"/>
                      </a:rPr>
                      <m:t>𝜙</m:t>
                    </m:r>
                    <m:d>
                      <m:dPr>
                        <m:ctrlPr>
                          <a:rPr lang="en-GB" sz="2500" b="0" i="1" smtClean="0">
                            <a:latin typeface="Cambria Math" panose="02040503050406030204" pitchFamily="18" charset="0"/>
                            <a:ea typeface="Cambria Math" panose="02040503050406030204" pitchFamily="18" charset="0"/>
                          </a:rPr>
                        </m:ctrlPr>
                      </m:dPr>
                      <m:e>
                        <m:r>
                          <a:rPr lang="en-GB" sz="2500" b="0" i="1" smtClean="0">
                            <a:latin typeface="Cambria Math" panose="02040503050406030204" pitchFamily="18" charset="0"/>
                            <a:ea typeface="Cambria Math" panose="02040503050406030204" pitchFamily="18" charset="0"/>
                          </a:rPr>
                          <m:t>∙</m:t>
                        </m:r>
                      </m:e>
                    </m:d>
                    <m:r>
                      <a:rPr lang="en-GB" sz="2500" b="0" i="1" smtClean="0">
                        <a:latin typeface="Cambria Math" panose="02040503050406030204" pitchFamily="18" charset="0"/>
                        <a:ea typeface="Cambria Math" panose="02040503050406030204" pitchFamily="18" charset="0"/>
                      </a:rPr>
                      <m:t>: </m:t>
                    </m:r>
                    <m:sSup>
                      <m:sSupPr>
                        <m:ctrlPr>
                          <a:rPr lang="en-GB" sz="2500" b="0" i="1" smtClean="0">
                            <a:latin typeface="Cambria Math" panose="02040503050406030204" pitchFamily="18" charset="0"/>
                            <a:ea typeface="Cambria Math" panose="02040503050406030204" pitchFamily="18" charset="0"/>
                          </a:rPr>
                        </m:ctrlPr>
                      </m:sSupPr>
                      <m:e>
                        <m:r>
                          <a:rPr lang="en-GB" sz="2500" b="0" i="1" smtClean="0">
                            <a:latin typeface="Cambria Math" panose="02040503050406030204" pitchFamily="18" charset="0"/>
                            <a:ea typeface="Cambria Math" panose="02040503050406030204" pitchFamily="18" charset="0"/>
                          </a:rPr>
                          <m:t>ℝ</m:t>
                        </m:r>
                      </m:e>
                      <m:sup>
                        <m:r>
                          <a:rPr lang="en-GB" sz="2500" b="0" i="1" smtClean="0">
                            <a:latin typeface="Cambria Math" panose="02040503050406030204" pitchFamily="18" charset="0"/>
                            <a:ea typeface="Cambria Math" panose="02040503050406030204" pitchFamily="18" charset="0"/>
                          </a:rPr>
                          <m:t>𝑑</m:t>
                        </m:r>
                      </m:sup>
                    </m:sSup>
                    <m:r>
                      <a:rPr lang="en-GB" sz="2500" b="0" i="1" smtClean="0">
                        <a:latin typeface="Cambria Math" panose="02040503050406030204" pitchFamily="18" charset="0"/>
                        <a:ea typeface="Cambria Math" panose="02040503050406030204" pitchFamily="18" charset="0"/>
                      </a:rPr>
                      <m:t>⟶ </m:t>
                    </m:r>
                    <m:sSup>
                      <m:sSupPr>
                        <m:ctrlPr>
                          <a:rPr lang="en-GB" sz="2500" b="0" i="1" smtClean="0">
                            <a:latin typeface="Cambria Math" panose="02040503050406030204" pitchFamily="18" charset="0"/>
                            <a:ea typeface="Cambria Math" panose="02040503050406030204" pitchFamily="18" charset="0"/>
                          </a:rPr>
                        </m:ctrlPr>
                      </m:sSupPr>
                      <m:e>
                        <m:r>
                          <a:rPr lang="en-GB" sz="2500" b="0" i="1" smtClean="0">
                            <a:latin typeface="Cambria Math" panose="02040503050406030204" pitchFamily="18" charset="0"/>
                            <a:ea typeface="Cambria Math" panose="02040503050406030204" pitchFamily="18" charset="0"/>
                          </a:rPr>
                          <m:t>ℝ</m:t>
                        </m:r>
                      </m:e>
                      <m:sup>
                        <m:r>
                          <a:rPr lang="en-GB" sz="2500" b="0" i="1" smtClean="0">
                            <a:latin typeface="Cambria Math" panose="02040503050406030204" pitchFamily="18" charset="0"/>
                            <a:ea typeface="Cambria Math" panose="02040503050406030204" pitchFamily="18" charset="0"/>
                          </a:rPr>
                          <m:t>𝑑</m:t>
                        </m:r>
                        <m:r>
                          <a:rPr lang="en-GB" sz="2500" b="0" i="1" smtClean="0">
                            <a:latin typeface="Cambria Math" panose="02040503050406030204" pitchFamily="18" charset="0"/>
                            <a:ea typeface="Cambria Math" panose="02040503050406030204" pitchFamily="18" charset="0"/>
                          </a:rPr>
                          <m:t>′</m:t>
                        </m:r>
                      </m:sup>
                    </m:sSup>
                  </m:oMath>
                </a14:m>
                <a:r>
                  <a:rPr lang="en-GB" sz="2500" dirty="0"/>
                  <a:t>is the (possibly linear) transformation mapping of the </a:t>
                </a:r>
                <a14:m>
                  <m:oMath xmlns:m="http://schemas.openxmlformats.org/officeDocument/2006/math">
                    <m:r>
                      <a:rPr lang="en-GB" sz="2500" b="0" i="1" smtClean="0">
                        <a:latin typeface="Cambria Math" panose="02040503050406030204" pitchFamily="18" charset="0"/>
                      </a:rPr>
                      <m:t>𝑑</m:t>
                    </m:r>
                  </m:oMath>
                </a14:m>
                <a:r>
                  <a:rPr lang="en-GB" sz="2500" dirty="0"/>
                  <a:t>-dimensional input space, </a:t>
                </a:r>
                <a14:m>
                  <m:oMath xmlns:m="http://schemas.openxmlformats.org/officeDocument/2006/math">
                    <m:sSub>
                      <m:sSubPr>
                        <m:ctrlPr>
                          <a:rPr lang="en-GB" sz="2500" i="1" smtClean="0">
                            <a:latin typeface="Cambria Math" panose="02040503050406030204" pitchFamily="18" charset="0"/>
                          </a:rPr>
                        </m:ctrlPr>
                      </m:sSubPr>
                      <m:e>
                        <m:r>
                          <a:rPr lang="en-GB" sz="2500" b="0" i="1" smtClean="0">
                            <a:latin typeface="Cambria Math" panose="02040503050406030204" pitchFamily="18" charset="0"/>
                          </a:rPr>
                          <m:t>𝑥</m:t>
                        </m:r>
                      </m:e>
                      <m:sub>
                        <m:r>
                          <a:rPr lang="en-GB" sz="2500" b="0" i="1" smtClean="0">
                            <a:latin typeface="Cambria Math" panose="02040503050406030204" pitchFamily="18" charset="0"/>
                          </a:rPr>
                          <m:t>𝑖</m:t>
                        </m:r>
                      </m:sub>
                    </m:sSub>
                  </m:oMath>
                </a14:m>
                <a:r>
                  <a:rPr lang="en-GB" sz="2500" dirty="0"/>
                  <a:t> is a sample of the </a:t>
                </a:r>
                <a14:m>
                  <m:oMath xmlns:m="http://schemas.openxmlformats.org/officeDocument/2006/math">
                    <m:r>
                      <a:rPr lang="en-GB" sz="2500" b="0" i="1" smtClean="0">
                        <a:latin typeface="Cambria Math" panose="02040503050406030204" pitchFamily="18" charset="0"/>
                      </a:rPr>
                      <m:t>𝑁</m:t>
                    </m:r>
                    <m:r>
                      <a:rPr lang="en-GB" sz="2500" b="0" i="1" smtClean="0">
                        <a:latin typeface="Cambria Math" panose="02040503050406030204" pitchFamily="18" charset="0"/>
                      </a:rPr>
                      <m:t> × </m:t>
                    </m:r>
                    <m:r>
                      <a:rPr lang="en-GB" sz="2500" b="0" i="1" smtClean="0">
                        <a:latin typeface="Cambria Math" panose="02040503050406030204" pitchFamily="18" charset="0"/>
                        <a:ea typeface="Cambria Math" panose="02040503050406030204" pitchFamily="18" charset="0"/>
                      </a:rPr>
                      <m:t>𝑑</m:t>
                    </m:r>
                  </m:oMath>
                </a14:m>
                <a:r>
                  <a:rPr lang="en-GB" sz="2500" dirty="0"/>
                  <a:t> matrix </a:t>
                </a:r>
                <a14:m>
                  <m:oMath xmlns:m="http://schemas.openxmlformats.org/officeDocument/2006/math">
                    <m:r>
                      <a:rPr lang="en-GB" sz="2500" b="0" i="1" smtClean="0">
                        <a:latin typeface="Cambria Math" panose="02040503050406030204" pitchFamily="18" charset="0"/>
                      </a:rPr>
                      <m:t>𝑊</m:t>
                    </m:r>
                  </m:oMath>
                </a14:m>
                <a:r>
                  <a:rPr lang="en-GB" sz="2500" dirty="0"/>
                  <a:t> arranged in row-wise fashion, and </a:t>
                </a:r>
                <a14:m>
                  <m:oMath xmlns:m="http://schemas.openxmlformats.org/officeDocument/2006/math">
                    <m:r>
                      <a:rPr lang="en-GB" sz="2500" i="1" smtClean="0">
                        <a:latin typeface="Cambria Math" panose="02040503050406030204" pitchFamily="18" charset="0"/>
                        <a:ea typeface="Cambria Math" panose="02040503050406030204" pitchFamily="18" charset="0"/>
                      </a:rPr>
                      <m:t>𝛿</m:t>
                    </m:r>
                    <m:d>
                      <m:dPr>
                        <m:ctrlPr>
                          <a:rPr lang="en-GB" sz="2500" b="0" i="1" smtClean="0">
                            <a:latin typeface="Cambria Math" panose="02040503050406030204" pitchFamily="18" charset="0"/>
                            <a:ea typeface="Cambria Math" panose="02040503050406030204" pitchFamily="18" charset="0"/>
                          </a:rPr>
                        </m:ctrlPr>
                      </m:dPr>
                      <m:e>
                        <m:sSub>
                          <m:sSubPr>
                            <m:ctrlPr>
                              <a:rPr lang="en-GB" sz="2500" b="0" i="1" smtClean="0">
                                <a:latin typeface="Cambria Math" panose="02040503050406030204" pitchFamily="18" charset="0"/>
                                <a:ea typeface="Cambria Math" panose="02040503050406030204" pitchFamily="18" charset="0"/>
                              </a:rPr>
                            </m:ctrlPr>
                          </m:sSubPr>
                          <m:e>
                            <m:r>
                              <a:rPr lang="en-GB" sz="2500" b="0" i="1" smtClean="0">
                                <a:latin typeface="Cambria Math" panose="02040503050406030204" pitchFamily="18" charset="0"/>
                                <a:ea typeface="Cambria Math" panose="02040503050406030204" pitchFamily="18" charset="0"/>
                              </a:rPr>
                              <m:t>𝑢</m:t>
                            </m:r>
                          </m:e>
                          <m:sub>
                            <m:r>
                              <a:rPr lang="en-GB" sz="2500" b="0" i="1" smtClean="0">
                                <a:latin typeface="Cambria Math" panose="02040503050406030204" pitchFamily="18" charset="0"/>
                                <a:ea typeface="Cambria Math" panose="02040503050406030204" pitchFamily="18" charset="0"/>
                              </a:rPr>
                              <m:t>𝑖</m:t>
                            </m:r>
                          </m:sub>
                        </m:sSub>
                        <m:r>
                          <a:rPr lang="en-GB" sz="2500" b="0" i="1" smtClean="0">
                            <a:latin typeface="Cambria Math" panose="02040503050406030204" pitchFamily="18" charset="0"/>
                            <a:ea typeface="Cambria Math" panose="02040503050406030204" pitchFamily="18" charset="0"/>
                          </a:rPr>
                          <m:t>,</m:t>
                        </m:r>
                        <m:r>
                          <a:rPr lang="en-GB" sz="2500" b="0" i="1" smtClean="0">
                            <a:latin typeface="Cambria Math" panose="02040503050406030204" pitchFamily="18" charset="0"/>
                            <a:ea typeface="Cambria Math" panose="02040503050406030204" pitchFamily="18" charset="0"/>
                          </a:rPr>
                          <m:t>𝑗</m:t>
                        </m:r>
                      </m:e>
                    </m:d>
                  </m:oMath>
                </a14:m>
                <a:r>
                  <a:rPr lang="en-GB" sz="2500" dirty="0"/>
                  <a:t> is the Kronecker delta </a:t>
                </a:r>
              </a:p>
              <a:p>
                <a:pPr>
                  <a:spcAft>
                    <a:spcPts val="1200"/>
                  </a:spcAft>
                </a:pPr>
                <a:r>
                  <a:rPr lang="en-GB" sz="2500" dirty="0"/>
                  <a:t>where </a:t>
                </a:r>
                <a14:m>
                  <m:oMath xmlns:m="http://schemas.openxmlformats.org/officeDocument/2006/math">
                    <m:sSub>
                      <m:sSubPr>
                        <m:ctrlPr>
                          <a:rPr lang="en-GB" sz="2500" i="1" smtClean="0">
                            <a:latin typeface="Cambria Math" panose="02040503050406030204" pitchFamily="18" charset="0"/>
                          </a:rPr>
                        </m:ctrlPr>
                      </m:sSubPr>
                      <m:e>
                        <m:r>
                          <a:rPr lang="en-GB" sz="2500" b="0" i="1" smtClean="0">
                            <a:latin typeface="Cambria Math" panose="02040503050406030204" pitchFamily="18" charset="0"/>
                          </a:rPr>
                          <m:t>𝑢</m:t>
                        </m:r>
                      </m:e>
                      <m:sub>
                        <m:r>
                          <a:rPr lang="en-GB" sz="2500" b="0" i="1" smtClean="0">
                            <a:latin typeface="Cambria Math" panose="02040503050406030204" pitchFamily="18" charset="0"/>
                          </a:rPr>
                          <m:t>𝑖</m:t>
                        </m:r>
                      </m:sub>
                    </m:sSub>
                  </m:oMath>
                </a14:m>
                <a:r>
                  <a:rPr lang="en-GB" sz="2500" dirty="0"/>
                  <a:t> are cluster memberships [2]. The hyperparameter </a:t>
                </a:r>
                <a14:m>
                  <m:oMath xmlns:m="http://schemas.openxmlformats.org/officeDocument/2006/math">
                    <m:r>
                      <a:rPr lang="en-GB" sz="2500" i="1" smtClean="0">
                        <a:latin typeface="Cambria Math" panose="02040503050406030204" pitchFamily="18" charset="0"/>
                      </a:rPr>
                      <m:t>𝑠</m:t>
                    </m:r>
                  </m:oMath>
                </a14:m>
                <a:r>
                  <a:rPr lang="en-GB" sz="2500" dirty="0"/>
                  <a:t> regulates the trade-off between data-fitting and smoothness of the inferred path. </a:t>
                </a:r>
              </a:p>
              <a:p>
                <a:r>
                  <a:rPr lang="en-GB" sz="2500" dirty="0"/>
                  <a:t>In this work the PP algorithm was run several times with different regularization parameters </a:t>
                </a:r>
                <a14:m>
                  <m:oMath xmlns:m="http://schemas.openxmlformats.org/officeDocument/2006/math">
                    <m:r>
                      <a:rPr lang="en-GB" sz="2500" b="0" i="1" smtClean="0">
                        <a:latin typeface="Cambria Math" panose="02040503050406030204" pitchFamily="18" charset="0"/>
                      </a:rPr>
                      <m:t>𝑠</m:t>
                    </m:r>
                  </m:oMath>
                </a14:m>
                <a:r>
                  <a:rPr lang="en-GB" sz="2500" dirty="0"/>
                  <a:t> keeping fixed the start and the end points. </a:t>
                </a:r>
              </a:p>
              <a:p>
                <a:r>
                  <a:rPr lang="en-GB" sz="2500" dirty="0"/>
                  <a:t>In  this way we obtained different Principal Paths for the same samples (e.g. images, songs or biological data). </a:t>
                </a:r>
              </a:p>
              <a:p>
                <a:r>
                  <a:rPr lang="en-GB" sz="2500" dirty="0"/>
                  <a:t>To choose the best one we devised a  fast and simple model selection strategy (see figure). Finally we used the K-nearest neighbours </a:t>
                </a:r>
              </a:p>
              <a:p>
                <a:r>
                  <a:rPr lang="en-GB" sz="2500" dirty="0"/>
                  <a:t>algorithm [4] and the t-SNE algorithm [5] to  interpret and visualize the best path. We additionally computed the features correlation along the path in order to find the features most involved in </a:t>
                </a:r>
              </a:p>
              <a:p>
                <a:pPr>
                  <a:spcAft>
                    <a:spcPts val="1200"/>
                  </a:spcAft>
                </a:pPr>
                <a:r>
                  <a:rPr lang="en-GB" sz="2500" dirty="0"/>
                  <a:t>the progression from the start point to the end point and to compare them with the features founded with other existing tools. </a:t>
                </a:r>
              </a:p>
              <a:p>
                <a:r>
                  <a:rPr lang="en-GB" sz="2500" dirty="0"/>
                  <a:t>Our protocol is summarized by the image on the right. </a:t>
                </a:r>
              </a:p>
              <a:p>
                <a:r>
                  <a:rPr lang="en-GB" sz="2200" dirty="0"/>
                  <a:t>   </a:t>
                </a:r>
              </a:p>
            </p:txBody>
          </p:sp>
        </mc:Choice>
        <mc:Fallback xmlns="">
          <p:sp>
            <p:nvSpPr>
              <p:cNvPr id="228" name="CasellaDiTesto 227">
                <a:extLst>
                  <a:ext uri="{FF2B5EF4-FFF2-40B4-BE49-F238E27FC236}">
                    <a16:creationId xmlns:a16="http://schemas.microsoft.com/office/drawing/2014/main" id="{8A0E953D-8784-684C-9118-B6DEF76860B7}"/>
                  </a:ext>
                </a:extLst>
              </p:cNvPr>
              <p:cNvSpPr txBox="1">
                <a:spLocks noRot="1" noChangeAspect="1" noMove="1" noResize="1" noEditPoints="1" noAdjustHandles="1" noChangeArrowheads="1" noChangeShapeType="1" noTextEdit="1"/>
              </p:cNvSpPr>
              <p:nvPr/>
            </p:nvSpPr>
            <p:spPr>
              <a:xfrm>
                <a:off x="905376" y="10723287"/>
                <a:ext cx="12025208" cy="10846174"/>
              </a:xfrm>
              <a:prstGeom prst="rect">
                <a:avLst/>
              </a:prstGeom>
              <a:blipFill>
                <a:blip r:embed="rId19"/>
                <a:stretch>
                  <a:fillRect l="-738" t="-702" r="-1266"/>
                </a:stretch>
              </a:blipFill>
            </p:spPr>
            <p:txBody>
              <a:bodyPr/>
              <a:lstStyle/>
              <a:p>
                <a:r>
                  <a:rPr lang="it-IT">
                    <a:noFill/>
                  </a:rPr>
                  <a:t> </a:t>
                </a:r>
              </a:p>
            </p:txBody>
          </p:sp>
        </mc:Fallback>
      </mc:AlternateContent>
    </p:spTree>
    <p:extLst>
      <p:ext uri="{BB962C8B-B14F-4D97-AF65-F5344CB8AC3E}">
        <p14:creationId xmlns:p14="http://schemas.microsoft.com/office/powerpoint/2010/main" val="934900099"/>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8979</TotalTime>
  <Words>675</Words>
  <Application>Microsoft Macintosh PowerPoint</Application>
  <PresentationFormat>Personalizzato</PresentationFormat>
  <Paragraphs>63</Paragraphs>
  <Slides>1</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vt:i4>
      </vt:variant>
    </vt:vector>
  </HeadingPairs>
  <TitlesOfParts>
    <vt:vector size="6" baseType="lpstr">
      <vt:lpstr>Arial</vt:lpstr>
      <vt:lpstr>Calibri</vt:lpstr>
      <vt:lpstr>Calibri Light</vt:lpstr>
      <vt:lpstr>Cambria Math</vt:lpstr>
      <vt:lpstr>Tema di Office</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Erika Gardini - erika.gardini3@studio.unibo.it</dc:creator>
  <cp:lastModifiedBy>Erika Gardini - erika.gardini3@studio.unibo.it</cp:lastModifiedBy>
  <cp:revision>57</cp:revision>
  <dcterms:created xsi:type="dcterms:W3CDTF">2019-09-30T13:23:25Z</dcterms:created>
  <dcterms:modified xsi:type="dcterms:W3CDTF">2019-10-15T10:31:15Z</dcterms:modified>
</cp:coreProperties>
</file>